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6" r:id="rId1"/>
  </p:sldMasterIdLst>
  <p:sldIdLst>
    <p:sldId id="280" r:id="rId2"/>
    <p:sldId id="257" r:id="rId3"/>
    <p:sldId id="258" r:id="rId4"/>
    <p:sldId id="261" r:id="rId5"/>
    <p:sldId id="281" r:id="rId6"/>
    <p:sldId id="260" r:id="rId7"/>
    <p:sldId id="259" r:id="rId8"/>
    <p:sldId id="282" r:id="rId9"/>
    <p:sldId id="262" r:id="rId10"/>
    <p:sldId id="267" r:id="rId11"/>
    <p:sldId id="264" r:id="rId12"/>
    <p:sldId id="266" r:id="rId13"/>
    <p:sldId id="265" r:id="rId14"/>
    <p:sldId id="263" r:id="rId15"/>
    <p:sldId id="268" r:id="rId16"/>
    <p:sldId id="269" r:id="rId17"/>
    <p:sldId id="270" r:id="rId18"/>
    <p:sldId id="271" r:id="rId19"/>
    <p:sldId id="272" r:id="rId20"/>
    <p:sldId id="279" r:id="rId21"/>
    <p:sldId id="273" r:id="rId22"/>
    <p:sldId id="286" r:id="rId23"/>
    <p:sldId id="275" r:id="rId24"/>
    <p:sldId id="288" r:id="rId25"/>
    <p:sldId id="287" r:id="rId26"/>
    <p:sldId id="27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9T10:02:15.6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24575,'5'7'0,"0"1"0,-1 0 0,1 0 0,-2 1 0,1-1 0,4 19 0,2 2 0,3 3 0,83 232 0,-91-245 0,-4-13 0,0-1 0,0 0 0,0 0 0,1 0 0,0 0 0,0 0 0,5 7 0,-6-11 0,0 0 0,0 0 0,0 0 0,0-1 0,0 1 0,1 0 0,-1-1 0,0 1 0,0-1 0,1 1 0,-1-1 0,0 1 0,1-1 0,-1 0 0,0 0 0,1 0 0,-1 0 0,1 0 0,-1 0 0,0 0 0,1 0 0,-1 0 0,0-1 0,1 1 0,-1-1 0,0 1 0,0-1 0,1 1 0,-1-1 0,0 0 0,0 1 0,0-1 0,0 0 0,0 0 0,2-2 0,6-4 0,0-2 0,0 1 0,-1-1 0,0-1 0,-1 0 0,1 0 0,-2 0 0,0-1 0,0 1 0,6-18 0,-4 9 0,2 0 0,19-26 0,5-10 0,-26 41 0,1-1 0,1 1 0,20-23 0,-26 33 0,-1 1 0,1 0 0,0 0 0,0 0 0,0 1 0,0-1 0,0 1 0,0 0 0,1 0 0,-1 1 0,1-1 0,0 1 0,-1 0 0,1 0 0,0 0 0,-1 1 0,1 0 0,5 0 0,-7 0 0,1 0 0,-1 1 0,0 0 0,0 0 0,0 0 0,0 0 0,0 0 0,0 0 0,0 1 0,0 0 0,0-1 0,0 1 0,-1 0 0,1 0 0,-1 1 0,0-1 0,1 0 0,-1 1 0,0 0 0,-1-1 0,1 1 0,0 0 0,-1 0 0,1 0 0,-1 0 0,0 0 0,0 0 0,0 0 0,0 0 0,0 6 0,1 10 0,0 0 0,0 1 0,-4 39 0,1-33 0,2 23 0,0-36 0,0 0 0,-1 0 0,-1 0 0,1 0 0,-2 0 0,0 0 0,-8 25 0,8-34 0,-1 0 0,0 0 0,0-1 0,0 1 0,-1-1 0,0 0 0,1 0 0,-1 0 0,0 0 0,0-1 0,0 1 0,-1-1 0,1 0 0,0 0 0,-6 1 0,-2 2 0,69-2 0,-36-3-97,-10-1-156,1 1-1,-1 0 0,1 1 1,14 2-1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9T10:02:37.6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80 24575,'4'-4'0,"1"-5"0,0-5 0,-5-4 0,-6 1 0,-3-1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9T10:02:39.3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 24575,'0'0'0,"0"-1"0,0 1 0,0 0 0,0 0 0,0 0 0,0 0 0,0 0 0,0-1 0,0 1 0,0 0 0,0 0 0,0 0 0,0 0 0,0 0 0,0-1 0,0 1 0,0 0 0,0 0 0,0 0 0,0 0 0,0 0 0,0 0 0,0-1 0,0 1 0,0 0 0,1 0 0,-1 0 0,0 0 0,0 0 0,0 0 0,0 0 0,0 0 0,0-1 0,0 1 0,1 0 0,-1 0 0,0 0 0,0 0 0,0 0 0,0 0 0,0 0 0,1 0 0,-1 0 0,0 0 0,0 0 0,0 0 0,0 0 0,0 0 0,1 0 0,-1 0 0,0 0 0,0 0 0,0 0 0,0 0 0,1 1 0,9 7 0,8 12 0,19 42-682,42 97-1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9T10:02:45.2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24575,'0'4'0,"0"6"0,0 4 0,0 4 0,4 3 0,1 2 0,4 1 0,4-3 0,0-2 0,2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9T10:02:47.9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1 186 24575,'0'-3'0,"0"-7"0,0-4 0,0-4 0,0-3 0,0-2 0,0-1 0,0-1 0,0 1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9T10:02:51.3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 62 24575,'-4'0'0,"-2"-4"0,-3-5 0,-4-2 0,-4 2 0,-3-2 0,-2 1 0,-1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9T10:02:53.4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24575,'4'0'0,"6"0"0,4 0 0,4 0 0,3 0 0,-2 4 0,0 5 0,-4 5 0,0 4 0,-3 3 0,5-2 0,-1 0 0,1-4 0,-2 0 0,0-3 0,1 1 0,3-2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08:18:38.56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08:18:56.9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24575,'5'0'0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08:19:00.6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08:19:22.88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9T10:02:18.2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210 612 24575,'-6'-1'0,"0"-1"0,1 1 0,-1-1 0,0 1 0,0-2 0,1 1 0,-1-1 0,1 0 0,0 0 0,0 0 0,0 0 0,0-1 0,1 0 0,-6-6 0,-3-2 0,1-2 0,1 1 0,-17-26 0,19 23 0,1 0 0,1-1 0,0 0 0,1 0 0,1-1 0,1 0 0,0 0 0,-1-20 0,-1-150 0,7 159 0,-2 25 0,1 1 0,0-1 0,0 0 0,1 0 0,-1 0 0,1 0 0,0 0 0,0 1 0,0-1 0,1 0 0,-1 1 0,1-1 0,0 1 0,0 0 0,0-1 0,0 1 0,1 0 0,-1 0 0,1 0 0,3-2 0,-1 2 0,0 0 0,0 1 0,1-1 0,-1 1 0,1 0 0,0 1 0,0-1 0,-1 1 0,1 1 0,0-1 0,0 1 0,10 0 0,-6 0 0,1 0 0,0 1 0,-1 0 0,18 4 0,-25-4 0,0 0 0,0 0 0,0 1 0,0-1 0,-1 1 0,1-1 0,-1 1 0,1 0 0,-1 0 0,1 0 0,-1 0 0,0 0 0,0 1 0,0-1 0,0 1 0,0-1 0,-1 1 0,1 0 0,-1 0 0,2 4 0,5 25 0,-1 1 0,-1 0 0,-2 0 0,-1 0 0,-2 0 0,-6 61 0,5 65 0,1-145 0,1-1 0,1 0 0,6 21 0,-8-29 0,1 0 0,0 1 0,0-1 0,1 0 0,0 0 0,0-1 0,0 1 0,0 0 0,1-1 0,7 7 0,-10-10 0,0 0 0,0-1 0,0 1 0,0-1 0,0 1 0,0-1 0,0 0 0,0 1 0,0-1 0,1 0 0,-1 0 0,0 0 0,0 0 0,0 0 0,1 0 0,-1 0 0,0 0 0,0 0 0,0-1 0,0 1 0,1 0 0,-1-1 0,0 1 0,0-1 0,0 1 0,0-1 0,0 1 0,0-1 0,0 0 0,0 0 0,0 1 0,-1-1 0,1 0 0,0 0 0,0 0 0,-1 0 0,1 0 0,0 0 0,-1 0 0,1 0 0,-1 0 0,0-1 0,1 0 0,3-5 0,-1 0 0,0-1 0,-1 0 0,4-14 0,2-53 0,-7 56 0,1 0 0,0 1 0,2-1 0,0 1 0,9-25 0,-10 37-81,6-17-347,0 1 0,6-30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9T17:20:25.21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9T17:20:34.56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9T10:02:19.0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24575,'4'0'0,"5"0"0,5 0 0,4 0 0,4 0 0,1 0 0,1 0 0,0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9T10:02:20.7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84 189 24575,'0'-4'0,"0"-5"0,0-5 0,0-4 0,-4-3 0,-1-2 0,-4 3 0,0 0 0,-3 5 0,-3 0 0,1-1 0,-1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9T10:02:27.1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68 0 24575,'-4'0'0,"-6"0"0,-4 0 0,-4 0 0,-4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9T10:02:28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516 363 24575,'-6'-1'0,"1"-1"0,0 0 0,0 0 0,0 0 0,1-1 0,-1 0 0,1 0 0,-7-5 0,1 1 0,-31-23 0,2-3 0,-51-53 0,84 81 0,-11-9 0,0 0 0,-1 2 0,0 0 0,-25-11 0,4 2 0,-8-11 30,34 22-379,0 1 0,-1 1 1,-26-13-1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9T10:02:30.8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24575,'1'25'0,"2"0"0,0-1 0,13 44 0,-9-43 0,-1 1 0,-1 0 0,1 35 0,-4-41-31,1-1 0,1-1 0,1 1 0,0 0 0,1-1 0,9 19 0,-1-1-1117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9T10:02:33.2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173 117 24575,'0'-4'0,"-4"-5"0,-9-2 0,-6-2 0,-5 1 0,-1-1 0,-1 1 0,5-1 0,1-3 0,0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9T10:02:34.7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24575,'4'0'0,"5"0"0,5 4 0,0 5 0,-2 6 0,-3 3 0,0 3 0,0 2 0,-3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A1B-0F75-4469-A24A-842516425247}" type="datetimeFigureOut">
              <a:rPr lang="it-IT" smtClean="0"/>
              <a:t>21/12/2021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8130D-E2B9-406B-9E25-3A88E49D17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7997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A1B-0F75-4469-A24A-842516425247}" type="datetimeFigureOut">
              <a:rPr lang="it-IT" smtClean="0"/>
              <a:t>21/12/2021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8130D-E2B9-406B-9E25-3A88E49D17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173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A1B-0F75-4469-A24A-842516425247}" type="datetimeFigureOut">
              <a:rPr lang="it-IT" smtClean="0"/>
              <a:t>21/12/2021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8130D-E2B9-406B-9E25-3A88E49D17C2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5188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A1B-0F75-4469-A24A-842516425247}" type="datetimeFigureOut">
              <a:rPr lang="it-IT" smtClean="0"/>
              <a:t>21/12/2021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8130D-E2B9-406B-9E25-3A88E49D17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26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A1B-0F75-4469-A24A-842516425247}" type="datetimeFigureOut">
              <a:rPr lang="it-IT" smtClean="0"/>
              <a:t>21/12/2021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8130D-E2B9-406B-9E25-3A88E49D17C2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959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A1B-0F75-4469-A24A-842516425247}" type="datetimeFigureOut">
              <a:rPr lang="it-IT" smtClean="0"/>
              <a:t>21/12/2021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8130D-E2B9-406B-9E25-3A88E49D17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2055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A1B-0F75-4469-A24A-842516425247}" type="datetimeFigureOut">
              <a:rPr lang="it-IT" smtClean="0"/>
              <a:t>21/12/2021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8130D-E2B9-406B-9E25-3A88E49D17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6596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A1B-0F75-4469-A24A-842516425247}" type="datetimeFigureOut">
              <a:rPr lang="it-IT" smtClean="0"/>
              <a:t>21/12/2021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8130D-E2B9-406B-9E25-3A88E49D17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906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A1B-0F75-4469-A24A-842516425247}" type="datetimeFigureOut">
              <a:rPr lang="it-IT" smtClean="0"/>
              <a:t>21/12/2021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8130D-E2B9-406B-9E25-3A88E49D17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273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A1B-0F75-4469-A24A-842516425247}" type="datetimeFigureOut">
              <a:rPr lang="it-IT" smtClean="0"/>
              <a:t>21/12/2021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8130D-E2B9-406B-9E25-3A88E49D17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765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A1B-0F75-4469-A24A-842516425247}" type="datetimeFigureOut">
              <a:rPr lang="it-IT" smtClean="0"/>
              <a:t>21/12/2021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8130D-E2B9-406B-9E25-3A88E49D17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1287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A1B-0F75-4469-A24A-842516425247}" type="datetimeFigureOut">
              <a:rPr lang="it-IT" smtClean="0"/>
              <a:t>21/12/2021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8130D-E2B9-406B-9E25-3A88E49D17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247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A1B-0F75-4469-A24A-842516425247}" type="datetimeFigureOut">
              <a:rPr lang="it-IT" smtClean="0"/>
              <a:t>21/12/2021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8130D-E2B9-406B-9E25-3A88E49D17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0327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A1B-0F75-4469-A24A-842516425247}" type="datetimeFigureOut">
              <a:rPr lang="it-IT" smtClean="0"/>
              <a:t>21/12/2021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8130D-E2B9-406B-9E25-3A88E49D17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3711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A1B-0F75-4469-A24A-842516425247}" type="datetimeFigureOut">
              <a:rPr lang="it-IT" smtClean="0"/>
              <a:t>21/12/2021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8130D-E2B9-406B-9E25-3A88E49D17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2346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8130D-E2B9-406B-9E25-3A88E49D17C2}" type="slidenum">
              <a:rPr lang="it-IT" smtClean="0"/>
              <a:t>‹N›</a:t>
            </a:fld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A1B-0F75-4469-A24A-842516425247}" type="datetimeFigureOut">
              <a:rPr lang="it-IT" smtClean="0"/>
              <a:t>21/12/2021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173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91A1B-0F75-4469-A24A-842516425247}" type="datetimeFigureOut">
              <a:rPr lang="it-IT" smtClean="0"/>
              <a:t>21/12/2021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C28130D-E2B9-406B-9E25-3A88E49D17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062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49" r:id="rId13"/>
    <p:sldLayoutId id="2147483850" r:id="rId14"/>
    <p:sldLayoutId id="2147483851" r:id="rId15"/>
    <p:sldLayoutId id="214748385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3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17.xml"/><Relationship Id="rId4" Type="http://schemas.openxmlformats.org/officeDocument/2006/relationships/image" Target="../media/image3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5" Type="http://schemas.openxmlformats.org/officeDocument/2006/relationships/image" Target="../media/image341.png"/><Relationship Id="rId4" Type="http://schemas.openxmlformats.org/officeDocument/2006/relationships/customXml" Target="../ink/ink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6.xml"/><Relationship Id="rId18" Type="http://schemas.openxmlformats.org/officeDocument/2006/relationships/image" Target="../media/image14.png"/><Relationship Id="rId26" Type="http://schemas.openxmlformats.org/officeDocument/2006/relationships/image" Target="../media/image18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1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customXml" Target="../ink/ink5.xml"/><Relationship Id="rId24" Type="http://schemas.openxmlformats.org/officeDocument/2006/relationships/image" Target="../media/image17.png"/><Relationship Id="rId32" Type="http://schemas.openxmlformats.org/officeDocument/2006/relationships/image" Target="../media/image2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9.png"/><Relationship Id="rId10" Type="http://schemas.openxmlformats.org/officeDocument/2006/relationships/image" Target="../media/image10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7.png"/><Relationship Id="rId9" Type="http://schemas.openxmlformats.org/officeDocument/2006/relationships/customXml" Target="../ink/ink4.xml"/><Relationship Id="rId14" Type="http://schemas.openxmlformats.org/officeDocument/2006/relationships/image" Target="../media/image12.png"/><Relationship Id="rId22" Type="http://schemas.openxmlformats.org/officeDocument/2006/relationships/image" Target="../media/image16.png"/><Relationship Id="rId27" Type="http://schemas.openxmlformats.org/officeDocument/2006/relationships/customXml" Target="../ink/ink13.xml"/><Relationship Id="rId30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F22C96-7780-47CA-9C68-40BEB7B737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253" y="2828749"/>
            <a:ext cx="9018641" cy="2282875"/>
          </a:xfrm>
        </p:spPr>
        <p:txBody>
          <a:bodyPr>
            <a:noAutofit/>
          </a:bodyPr>
          <a:lstStyle/>
          <a:p>
            <a:pPr algn="l"/>
            <a:r>
              <a:rPr lang="it-IT" sz="4800" dirty="0"/>
              <a:t>Apprendimento di Reti Neurali tramite la Particle Swarm Optimization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D2CBCDB-ABF8-4EAB-9E71-0FA5F63E7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70" y="960216"/>
            <a:ext cx="2475225" cy="165015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DFC4C4A-0AD3-4165-962B-4EE8CB9869E4}"/>
              </a:ext>
            </a:extLst>
          </p:cNvPr>
          <p:cNvSpPr txBox="1"/>
          <p:nvPr/>
        </p:nvSpPr>
        <p:spPr>
          <a:xfrm>
            <a:off x="1250436" y="402355"/>
            <a:ext cx="1971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Università degli studi di Napoli Federico II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CD3734B-FB2D-48B2-A557-4A9C81BB89CE}"/>
              </a:ext>
            </a:extLst>
          </p:cNvPr>
          <p:cNvSpPr txBox="1"/>
          <p:nvPr/>
        </p:nvSpPr>
        <p:spPr>
          <a:xfrm>
            <a:off x="4806891" y="540693"/>
            <a:ext cx="3615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Scuola Politecnica e delle scienze di base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6257952-8CC6-42B7-9C88-F9C1F2575ADE}"/>
              </a:ext>
            </a:extLst>
          </p:cNvPr>
          <p:cNvSpPr txBox="1"/>
          <p:nvPr/>
        </p:nvSpPr>
        <p:spPr>
          <a:xfrm>
            <a:off x="4135770" y="925575"/>
            <a:ext cx="4957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Area Didattica di Scienze Matematiche Fisiche e Naturali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D08E080-9E82-470E-A4B4-427918C3FB27}"/>
              </a:ext>
            </a:extLst>
          </p:cNvPr>
          <p:cNvSpPr txBox="1"/>
          <p:nvPr/>
        </p:nvSpPr>
        <p:spPr>
          <a:xfrm>
            <a:off x="4890781" y="1310457"/>
            <a:ext cx="3447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Dipartimento di Fisica “Ettore Pancini”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39120DA-3B23-4F42-86DE-1D880A4C1B81}"/>
              </a:ext>
            </a:extLst>
          </p:cNvPr>
          <p:cNvSpPr txBox="1"/>
          <p:nvPr/>
        </p:nvSpPr>
        <p:spPr>
          <a:xfrm>
            <a:off x="5490593" y="1955830"/>
            <a:ext cx="2248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Laurea Triennale in Fisica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73577C7-1293-43D5-B3D0-EE99C2F0F925}"/>
              </a:ext>
            </a:extLst>
          </p:cNvPr>
          <p:cNvSpPr txBox="1"/>
          <p:nvPr/>
        </p:nvSpPr>
        <p:spPr>
          <a:xfrm>
            <a:off x="915253" y="5458383"/>
            <a:ext cx="2558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Relatore: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Dott.ssa Autilia Vitiello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69032C8-A381-4CE4-BCC5-070791F1C58D}"/>
              </a:ext>
            </a:extLst>
          </p:cNvPr>
          <p:cNvSpPr txBox="1"/>
          <p:nvPr/>
        </p:nvSpPr>
        <p:spPr>
          <a:xfrm>
            <a:off x="6258187" y="5319883"/>
            <a:ext cx="17113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Candidato: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Daniele Petrillo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Matr. N85001328</a:t>
            </a:r>
          </a:p>
        </p:txBody>
      </p:sp>
    </p:spTree>
    <p:extLst>
      <p:ext uri="{BB962C8B-B14F-4D97-AF65-F5344CB8AC3E}">
        <p14:creationId xmlns:p14="http://schemas.microsoft.com/office/powerpoint/2010/main" val="1370023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E92F0F-51A2-4DA9-B443-5FEAC3E3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734351"/>
          </a:xfrm>
        </p:spPr>
        <p:txBody>
          <a:bodyPr>
            <a:normAutofit/>
          </a:bodyPr>
          <a:lstStyle/>
          <a:p>
            <a:r>
              <a:rPr lang="it-IT" dirty="0"/>
              <a:t>Particle Swarm Optimization (PSO)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5C1152-3EB1-468E-B3A6-4597BB2A5B16}"/>
              </a:ext>
            </a:extLst>
          </p:cNvPr>
          <p:cNvSpPr txBox="1"/>
          <p:nvPr/>
        </p:nvSpPr>
        <p:spPr>
          <a:xfrm>
            <a:off x="977901" y="1630385"/>
            <a:ext cx="618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Simula il movimento di uno stormo di uccelli alla ricerca di cibo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C2AADD-AE0D-49DE-961F-CC67816B183A}"/>
              </a:ext>
            </a:extLst>
          </p:cNvPr>
          <p:cNvSpPr txBox="1"/>
          <p:nvPr/>
        </p:nvSpPr>
        <p:spPr>
          <a:xfrm>
            <a:off x="682972" y="2623643"/>
            <a:ext cx="5924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qualità (</a:t>
            </a:r>
            <a:r>
              <a:rPr lang="it-IT" i="1" dirty="0"/>
              <a:t>fitness</a:t>
            </a:r>
            <a:r>
              <a:rPr lang="it-IT" dirty="0"/>
              <a:t>) di punto dello spazio di ricerca è determinata dal valore di una </a:t>
            </a:r>
            <a:r>
              <a:rPr lang="it-IT" i="1" dirty="0"/>
              <a:t>funzione obiettivo: </a:t>
            </a:r>
          </a:p>
        </p:txBody>
      </p:sp>
      <p:pic>
        <p:nvPicPr>
          <p:cNvPr id="9" name="Immagine 8" descr="Immagine che contiene stormo, uccello, tramonto, volando&#10;&#10;Descrizione generata automaticamente">
            <a:extLst>
              <a:ext uri="{FF2B5EF4-FFF2-40B4-BE49-F238E27FC236}">
                <a16:creationId xmlns:a16="http://schemas.microsoft.com/office/drawing/2014/main" id="{D8148640-C6C9-4F97-9F8F-39EDDF164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39" y="1540670"/>
            <a:ext cx="4719294" cy="323114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45BB9F7-BF87-431F-A224-71D44BCFE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98" y="3556408"/>
            <a:ext cx="6635249" cy="306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22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E92F0F-51A2-4DA9-B443-5FEAC3E3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734351"/>
          </a:xfrm>
        </p:spPr>
        <p:txBody>
          <a:bodyPr>
            <a:normAutofit/>
          </a:bodyPr>
          <a:lstStyle/>
          <a:p>
            <a:r>
              <a:rPr lang="it-IT" dirty="0"/>
              <a:t>Diagramma PSO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4B010EF-FFDA-4977-8525-25AFEB022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349" y="908732"/>
            <a:ext cx="2487301" cy="59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44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E92F0F-51A2-4DA9-B443-5FEAC3E3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734351"/>
          </a:xfrm>
        </p:spPr>
        <p:txBody>
          <a:bodyPr>
            <a:normAutofit/>
          </a:bodyPr>
          <a:lstStyle/>
          <a:p>
            <a:r>
              <a:rPr lang="it-IT" i="1" dirty="0"/>
              <a:t>Basic</a:t>
            </a:r>
            <a:r>
              <a:rPr lang="it-IT" dirty="0"/>
              <a:t> PSO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B93F149-F6E4-4182-93C8-56840828A10A}"/>
              </a:ext>
            </a:extLst>
          </p:cNvPr>
          <p:cNvSpPr txBox="1"/>
          <p:nvPr/>
        </p:nvSpPr>
        <p:spPr>
          <a:xfrm>
            <a:off x="988639" y="1489047"/>
            <a:ext cx="4456590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forma originale del PSO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2BAD1AD-65A9-4357-9F9A-F1CC180CECBB}"/>
              </a:ext>
            </a:extLst>
          </p:cNvPr>
          <p:cNvSpPr txBox="1"/>
          <p:nvPr/>
        </p:nvSpPr>
        <p:spPr>
          <a:xfrm>
            <a:off x="825246" y="2228296"/>
            <a:ext cx="6738151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posizione di ogni particella è aggiornata secondo la formula: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C54F209-68DB-49FC-8BDF-94CF85C997A6}"/>
                  </a:ext>
                </a:extLst>
              </p:cNvPr>
              <p:cNvSpPr txBox="1"/>
              <p:nvPr/>
            </p:nvSpPr>
            <p:spPr>
              <a:xfrm>
                <a:off x="3216934" y="3090031"/>
                <a:ext cx="29483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C54F209-68DB-49FC-8BDF-94CF85C99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934" y="3090031"/>
                <a:ext cx="2948371" cy="276999"/>
              </a:xfrm>
              <a:prstGeom prst="rect">
                <a:avLst/>
              </a:prstGeom>
              <a:blipFill>
                <a:blip r:embed="rId2"/>
                <a:stretch>
                  <a:fillRect l="-414" r="-2277" b="-3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75F92C1C-65E6-4A30-BE0F-486728650DB4}"/>
              </a:ext>
            </a:extLst>
          </p:cNvPr>
          <p:cNvSpPr txBox="1"/>
          <p:nvPr/>
        </p:nvSpPr>
        <p:spPr>
          <a:xfrm>
            <a:off x="421298" y="3847024"/>
            <a:ext cx="832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Dove ogni componente della velocità nello spazio di ricerca ha la forma: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3A82CCE-6E7D-4DED-A3F8-18911FDA5EA9}"/>
                  </a:ext>
                </a:extLst>
              </p:cNvPr>
              <p:cNvSpPr txBox="1"/>
              <p:nvPr/>
            </p:nvSpPr>
            <p:spPr>
              <a:xfrm>
                <a:off x="7356252" y="3090030"/>
                <a:ext cx="18830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𝑝𝑜𝑝𝑜𝑙𝑎𝑧𝑖𝑜𝑛𝑒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3A82CCE-6E7D-4DED-A3F8-18911FDA5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52" y="3090030"/>
                <a:ext cx="1883080" cy="276999"/>
              </a:xfrm>
              <a:prstGeom prst="rect">
                <a:avLst/>
              </a:prstGeom>
              <a:blipFill>
                <a:blip r:embed="rId3"/>
                <a:stretch>
                  <a:fillRect l="-1942" r="-3560" b="-3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41E17C3-8E03-438F-9917-AA6FEB029D55}"/>
                  </a:ext>
                </a:extLst>
              </p:cNvPr>
              <p:cNvSpPr txBox="1"/>
              <p:nvPr/>
            </p:nvSpPr>
            <p:spPr>
              <a:xfrm>
                <a:off x="2441754" y="4696350"/>
                <a:ext cx="7447102" cy="3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[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41E17C3-8E03-438F-9917-AA6FEB029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754" y="4696350"/>
                <a:ext cx="7447102" cy="319062"/>
              </a:xfrm>
              <a:prstGeom prst="rect">
                <a:avLst/>
              </a:prstGeom>
              <a:blipFill>
                <a:blip r:embed="rId4"/>
                <a:stretch>
                  <a:fillRect t="-13208" r="-573" b="-264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68C0CCB-C8A5-4239-B4AC-3859E11F9E5C}"/>
              </a:ext>
            </a:extLst>
          </p:cNvPr>
          <p:cNvSpPr txBox="1"/>
          <p:nvPr/>
        </p:nvSpPr>
        <p:spPr>
          <a:xfrm>
            <a:off x="370296" y="5435600"/>
            <a:ext cx="1036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velocità può essere suddivisa in tre componenti essenziali, che bilanciano due importanti abilità dell’ algoritmo: </a:t>
            </a:r>
            <a:r>
              <a:rPr lang="it-IT" i="1" dirty="0"/>
              <a:t>exploration</a:t>
            </a:r>
            <a:r>
              <a:rPr lang="it-IT" dirty="0"/>
              <a:t> ed </a:t>
            </a:r>
            <a:r>
              <a:rPr lang="it-IT" i="1" dirty="0"/>
              <a:t>exploitation</a:t>
            </a:r>
          </a:p>
        </p:txBody>
      </p:sp>
    </p:spTree>
    <p:extLst>
      <p:ext uri="{BB962C8B-B14F-4D97-AF65-F5344CB8AC3E}">
        <p14:creationId xmlns:p14="http://schemas.microsoft.com/office/powerpoint/2010/main" val="1140153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E92F0F-51A2-4DA9-B443-5FEAC3E3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734351"/>
          </a:xfrm>
        </p:spPr>
        <p:txBody>
          <a:bodyPr>
            <a:normAutofit/>
          </a:bodyPr>
          <a:lstStyle/>
          <a:p>
            <a:r>
              <a:rPr lang="it-IT" i="1" dirty="0"/>
              <a:t>Basic</a:t>
            </a:r>
            <a:r>
              <a:rPr lang="it-IT" dirty="0"/>
              <a:t> PSO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C5E6C07-8008-498D-8A2F-2A3E1AE3FDBF}"/>
                  </a:ext>
                </a:extLst>
              </p:cNvPr>
              <p:cNvSpPr txBox="1"/>
              <p:nvPr/>
            </p:nvSpPr>
            <p:spPr>
              <a:xfrm>
                <a:off x="2372449" y="1527228"/>
                <a:ext cx="7447102" cy="3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[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C5E6C07-8008-498D-8A2F-2A3E1AE3F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449" y="1527228"/>
                <a:ext cx="7447102" cy="319062"/>
              </a:xfrm>
              <a:prstGeom prst="rect">
                <a:avLst/>
              </a:prstGeom>
              <a:blipFill>
                <a:blip r:embed="rId2"/>
                <a:stretch>
                  <a:fillRect t="-15385" r="-573" b="-2692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CBFD02C-E842-4C42-91A0-C066B1E8CFD6}"/>
                  </a:ext>
                </a:extLst>
              </p:cNvPr>
              <p:cNvSpPr txBox="1"/>
              <p:nvPr/>
            </p:nvSpPr>
            <p:spPr>
              <a:xfrm>
                <a:off x="2101810" y="3171192"/>
                <a:ext cx="842599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CBFD02C-E842-4C42-91A0-C066B1E8C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810" y="3171192"/>
                <a:ext cx="842599" cy="391646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7F64CD-4430-48E5-91C6-3F563C6B808C}"/>
              </a:ext>
            </a:extLst>
          </p:cNvPr>
          <p:cNvSpPr txBox="1"/>
          <p:nvPr/>
        </p:nvSpPr>
        <p:spPr>
          <a:xfrm>
            <a:off x="1333501" y="2872882"/>
            <a:ext cx="2616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Componente di inerzia: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1C1A7D-2467-4430-A8B3-D46693A33514}"/>
              </a:ext>
            </a:extLst>
          </p:cNvPr>
          <p:cNvSpPr txBox="1"/>
          <p:nvPr/>
        </p:nvSpPr>
        <p:spPr>
          <a:xfrm>
            <a:off x="4725103" y="2869399"/>
            <a:ext cx="256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Componente cognitiva: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C3A227FD-1602-4651-B790-D45AC4321D1B}"/>
                  </a:ext>
                </a:extLst>
              </p:cNvPr>
              <p:cNvSpPr txBox="1"/>
              <p:nvPr/>
            </p:nvSpPr>
            <p:spPr>
              <a:xfrm>
                <a:off x="4674057" y="3159436"/>
                <a:ext cx="2667739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C3A227FD-1602-4651-B790-D45AC4321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4057" y="3159436"/>
                <a:ext cx="2667739" cy="411395"/>
              </a:xfrm>
              <a:prstGeom prst="rect">
                <a:avLst/>
              </a:prstGeom>
              <a:blipFill>
                <a:blip r:embed="rId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72D9FA3-C292-4B7A-81BC-1DBEA9F6F0C3}"/>
              </a:ext>
            </a:extLst>
          </p:cNvPr>
          <p:cNvSpPr txBox="1"/>
          <p:nvPr/>
        </p:nvSpPr>
        <p:spPr>
          <a:xfrm>
            <a:off x="8303135" y="2869399"/>
            <a:ext cx="225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Componente sociale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B232E26-25A3-4E3A-A461-071B97756815}"/>
                  </a:ext>
                </a:extLst>
              </p:cNvPr>
              <p:cNvSpPr txBox="1"/>
              <p:nvPr/>
            </p:nvSpPr>
            <p:spPr>
              <a:xfrm>
                <a:off x="8149255" y="3164856"/>
                <a:ext cx="2565647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[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B232E26-25A3-4E3A-A461-071B97756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255" y="3164856"/>
                <a:ext cx="2565647" cy="391646"/>
              </a:xfrm>
              <a:prstGeom prst="rect">
                <a:avLst/>
              </a:prstGeom>
              <a:blipFill>
                <a:blip r:embed="rId5"/>
                <a:stretch>
                  <a:fillRect t="-4688" r="-238"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EB66F496-E926-443C-BF35-D0B3E005B12C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2628912" y="1883199"/>
            <a:ext cx="1465138" cy="9840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tangolo 23">
            <a:extLst>
              <a:ext uri="{FF2B5EF4-FFF2-40B4-BE49-F238E27FC236}">
                <a16:creationId xmlns:a16="http://schemas.microsoft.com/office/drawing/2014/main" id="{5E461DC8-980D-4703-AA8C-E36CDB6BCF80}"/>
              </a:ext>
            </a:extLst>
          </p:cNvPr>
          <p:cNvSpPr/>
          <p:nvPr/>
        </p:nvSpPr>
        <p:spPr>
          <a:xfrm>
            <a:off x="1362364" y="2867241"/>
            <a:ext cx="2533096" cy="703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ACEA9D30-7A79-40FC-8624-420ED282E38A}"/>
              </a:ext>
            </a:extLst>
          </p:cNvPr>
          <p:cNvCxnSpPr>
            <a:cxnSpLocks/>
          </p:cNvCxnSpPr>
          <p:nvPr/>
        </p:nvCxnSpPr>
        <p:spPr>
          <a:xfrm flipH="1">
            <a:off x="3698042" y="1871034"/>
            <a:ext cx="743871" cy="97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tangolo 36">
            <a:extLst>
              <a:ext uri="{FF2B5EF4-FFF2-40B4-BE49-F238E27FC236}">
                <a16:creationId xmlns:a16="http://schemas.microsoft.com/office/drawing/2014/main" id="{9F07CEB9-858E-4C0D-8396-F8582EAA0EA5}"/>
              </a:ext>
            </a:extLst>
          </p:cNvPr>
          <p:cNvSpPr/>
          <p:nvPr/>
        </p:nvSpPr>
        <p:spPr>
          <a:xfrm>
            <a:off x="4725102" y="2867242"/>
            <a:ext cx="2616693" cy="7035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B9A6F69B-BB7E-4DFB-8DAE-A9C754771CF6}"/>
              </a:ext>
            </a:extLst>
          </p:cNvPr>
          <p:cNvCxnSpPr>
            <a:cxnSpLocks/>
          </p:cNvCxnSpPr>
          <p:nvPr/>
        </p:nvCxnSpPr>
        <p:spPr>
          <a:xfrm flipH="1">
            <a:off x="4674057" y="1880735"/>
            <a:ext cx="245284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EFF80527-0DCF-476F-9C62-5DD07F9ECC34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5961335" y="1880735"/>
            <a:ext cx="72114" cy="98650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tangolo 51">
            <a:extLst>
              <a:ext uri="{FF2B5EF4-FFF2-40B4-BE49-F238E27FC236}">
                <a16:creationId xmlns:a16="http://schemas.microsoft.com/office/drawing/2014/main" id="{FFE67A10-7FF3-4C2F-9373-AAB43A6349E1}"/>
              </a:ext>
            </a:extLst>
          </p:cNvPr>
          <p:cNvSpPr/>
          <p:nvPr/>
        </p:nvSpPr>
        <p:spPr>
          <a:xfrm>
            <a:off x="8149254" y="2867240"/>
            <a:ext cx="2554902" cy="70359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7859962B-C1F7-4F8E-97F4-7CB497A5D9C9}"/>
              </a:ext>
            </a:extLst>
          </p:cNvPr>
          <p:cNvCxnSpPr>
            <a:cxnSpLocks/>
          </p:cNvCxnSpPr>
          <p:nvPr/>
        </p:nvCxnSpPr>
        <p:spPr>
          <a:xfrm flipH="1">
            <a:off x="7349528" y="1868870"/>
            <a:ext cx="2452844" cy="7015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DE7B1463-3217-4A9D-85E2-83B5CAD33BD5}"/>
              </a:ext>
            </a:extLst>
          </p:cNvPr>
          <p:cNvCxnSpPr>
            <a:cxnSpLocks/>
            <a:stCxn id="52" idx="0"/>
          </p:cNvCxnSpPr>
          <p:nvPr/>
        </p:nvCxnSpPr>
        <p:spPr>
          <a:xfrm flipH="1" flipV="1">
            <a:off x="8525979" y="1868870"/>
            <a:ext cx="900726" cy="99837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CACC4863-0327-4917-8F04-57E1535B245A}"/>
              </a:ext>
            </a:extLst>
          </p:cNvPr>
          <p:cNvSpPr txBox="1"/>
          <p:nvPr/>
        </p:nvSpPr>
        <p:spPr>
          <a:xfrm>
            <a:off x="580766" y="4344198"/>
            <a:ext cx="1063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Ad ogni iterazione si aggiornano il personal best ed il global best secondo: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E034021-4E5F-4B95-B46F-633A2DB5F91B}"/>
                  </a:ext>
                </a:extLst>
              </p:cNvPr>
              <p:cNvSpPr txBox="1"/>
              <p:nvPr/>
            </p:nvSpPr>
            <p:spPr>
              <a:xfrm>
                <a:off x="3458411" y="4874698"/>
                <a:ext cx="5432513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           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E034021-4E5F-4B95-B46F-633A2DB5F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411" y="4874698"/>
                <a:ext cx="5432513" cy="8842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02543000-A10B-4038-8AB2-835168D763B7}"/>
                  </a:ext>
                </a:extLst>
              </p:cNvPr>
              <p:cNvSpPr txBox="1"/>
              <p:nvPr/>
            </p:nvSpPr>
            <p:spPr>
              <a:xfrm>
                <a:off x="3458411" y="5941644"/>
                <a:ext cx="6544805" cy="412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)∈</m:t>
                      </m:r>
                      <m:d>
                        <m:dPr>
                          <m:begChr m:val="{"/>
                          <m:endChr m:val="}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02543000-A10B-4038-8AB2-835168D76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411" y="5941644"/>
                <a:ext cx="6544805" cy="412036"/>
              </a:xfrm>
              <a:prstGeom prst="rect">
                <a:avLst/>
              </a:prstGeom>
              <a:blipFill>
                <a:blip r:embed="rId7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9C17334-BDF3-41A7-9F97-FD2FABB9A98C}"/>
              </a:ext>
            </a:extLst>
          </p:cNvPr>
          <p:cNvSpPr txBox="1"/>
          <p:nvPr/>
        </p:nvSpPr>
        <p:spPr>
          <a:xfrm>
            <a:off x="1670375" y="5133599"/>
            <a:ext cx="796823" cy="36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pbest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1BCF3F1-A956-4F61-8696-9C600198BFE5}"/>
              </a:ext>
            </a:extLst>
          </p:cNvPr>
          <p:cNvCxnSpPr>
            <a:cxnSpLocks/>
          </p:cNvCxnSpPr>
          <p:nvPr/>
        </p:nvCxnSpPr>
        <p:spPr>
          <a:xfrm flipV="1">
            <a:off x="2434987" y="5316264"/>
            <a:ext cx="991213" cy="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2DD9FB2-9956-4771-BB55-F095C53BB5C5}"/>
              </a:ext>
            </a:extLst>
          </p:cNvPr>
          <p:cNvSpPr txBox="1"/>
          <p:nvPr/>
        </p:nvSpPr>
        <p:spPr>
          <a:xfrm>
            <a:off x="1666962" y="5979713"/>
            <a:ext cx="796823" cy="36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gbest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4FA9C9D0-2B21-496D-81D2-EE1BE749A1CF}"/>
              </a:ext>
            </a:extLst>
          </p:cNvPr>
          <p:cNvCxnSpPr>
            <a:cxnSpLocks/>
          </p:cNvCxnSpPr>
          <p:nvPr/>
        </p:nvCxnSpPr>
        <p:spPr>
          <a:xfrm flipV="1">
            <a:off x="2431574" y="6162378"/>
            <a:ext cx="991213" cy="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97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E92F0F-51A2-4DA9-B443-5FEAC3E3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734351"/>
          </a:xfrm>
        </p:spPr>
        <p:txBody>
          <a:bodyPr>
            <a:normAutofit/>
          </a:bodyPr>
          <a:lstStyle/>
          <a:p>
            <a:r>
              <a:rPr lang="it-IT" dirty="0"/>
              <a:t>Esempi di evoluzione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2F0EE0F-F7B1-42C0-BE3C-8BA32DDE7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73" y="1343951"/>
            <a:ext cx="9653854" cy="49829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82EBE943-DAEC-4E46-9B8D-EAC7278D8BCC}"/>
                  </a:ext>
                </a:extLst>
              </p14:cNvPr>
              <p14:cNvContentPartPr/>
              <p14:nvPr/>
            </p14:nvContentPartPr>
            <p14:xfrm>
              <a:off x="2705847" y="3140116"/>
              <a:ext cx="360" cy="36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82EBE943-DAEC-4E46-9B8D-EAC7278D8B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0207" y="310411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BBBAB90B-784E-4C06-9560-4B340D8FF14F}"/>
                  </a:ext>
                </a:extLst>
              </p14:cNvPr>
              <p14:cNvContentPartPr/>
              <p14:nvPr/>
            </p14:nvContentPartPr>
            <p14:xfrm>
              <a:off x="3056847" y="4220836"/>
              <a:ext cx="1800" cy="3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BBBAB90B-784E-4C06-9560-4B340D8FF1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20847" y="4185196"/>
                <a:ext cx="734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C776EBA5-BE30-40BB-B67D-4DAF61B5DE21}"/>
                  </a:ext>
                </a:extLst>
              </p14:cNvPr>
              <p14:cNvContentPartPr/>
              <p14:nvPr/>
            </p14:nvContentPartPr>
            <p14:xfrm>
              <a:off x="7351647" y="3149116"/>
              <a:ext cx="360" cy="36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C776EBA5-BE30-40BB-B67D-4DAF61B5DE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16007" y="31134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8DA293B0-9263-40E1-A83B-9315841A4C91}"/>
                  </a:ext>
                </a:extLst>
              </p14:cNvPr>
              <p14:cNvContentPartPr/>
              <p14:nvPr/>
            </p14:nvContentPartPr>
            <p14:xfrm>
              <a:off x="7776447" y="2742676"/>
              <a:ext cx="360" cy="36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8DA293B0-9263-40E1-A83B-9315841A4C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0807" y="2707036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253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E92F0F-51A2-4DA9-B443-5FEAC3E3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734351"/>
          </a:xfrm>
        </p:spPr>
        <p:txBody>
          <a:bodyPr>
            <a:normAutofit/>
          </a:bodyPr>
          <a:lstStyle/>
          <a:p>
            <a:r>
              <a:rPr lang="it-IT" dirty="0"/>
              <a:t>Esempio di evoluzione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magine 3" descr="Immagine che contiene diverso, vario, linea&#10;&#10;Descrizione generata automaticamente">
            <a:extLst>
              <a:ext uri="{FF2B5EF4-FFF2-40B4-BE49-F238E27FC236}">
                <a16:creationId xmlns:a16="http://schemas.microsoft.com/office/drawing/2014/main" id="{F8764FC9-9669-4F9D-A2B2-901C4E3BA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32" y="1628772"/>
            <a:ext cx="4857101" cy="461962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151C4A5-AF42-4350-821F-6E9CC5146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497" y="1703387"/>
            <a:ext cx="5161905" cy="45450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E58E41DC-9CA7-4B43-8A45-2F4644990D7E}"/>
                  </a:ext>
                </a:extLst>
              </p14:cNvPr>
              <p14:cNvContentPartPr/>
              <p14:nvPr/>
            </p14:nvContentPartPr>
            <p14:xfrm>
              <a:off x="3091534" y="4122452"/>
              <a:ext cx="360" cy="36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E58E41DC-9CA7-4B43-8A45-2F4644990D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5894" y="408645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C277EDF5-CE18-4D3F-A407-20F82AD498B5}"/>
                  </a:ext>
                </a:extLst>
              </p14:cNvPr>
              <p14:cNvContentPartPr/>
              <p14:nvPr/>
            </p14:nvContentPartPr>
            <p14:xfrm>
              <a:off x="8648134" y="3711692"/>
              <a:ext cx="360" cy="36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C277EDF5-CE18-4D3F-A407-20F82AD498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12134" y="3675692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3899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E92F0F-51A2-4DA9-B443-5FEAC3E3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734351"/>
          </a:xfrm>
        </p:spPr>
        <p:txBody>
          <a:bodyPr>
            <a:normAutofit/>
          </a:bodyPr>
          <a:lstStyle/>
          <a:p>
            <a:r>
              <a:rPr lang="it-IT" dirty="0"/>
              <a:t>Velocity clamping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1C48AF1-4FA3-4406-A875-5BFBD483427D}"/>
              </a:ext>
            </a:extLst>
          </p:cNvPr>
          <p:cNvSpPr txBox="1">
            <a:spLocks/>
          </p:cNvSpPr>
          <p:nvPr/>
        </p:nvSpPr>
        <p:spPr>
          <a:xfrm>
            <a:off x="842597" y="3646024"/>
            <a:ext cx="8596668" cy="7343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Condizioni di arresto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259A0B9-0C41-4393-886B-D91313FC33DF}"/>
              </a:ext>
            </a:extLst>
          </p:cNvPr>
          <p:cNvSpPr txBox="1"/>
          <p:nvPr/>
        </p:nvSpPr>
        <p:spPr>
          <a:xfrm>
            <a:off x="1137897" y="1442906"/>
            <a:ext cx="1031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evitare che le particelle acquisiscano un eccessiva velocità si imposta una limitazione a priori: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78A6162-8678-488F-8F61-E66F96CD0011}"/>
                  </a:ext>
                </a:extLst>
              </p:cNvPr>
              <p:cNvSpPr txBox="1"/>
              <p:nvPr/>
            </p:nvSpPr>
            <p:spPr>
              <a:xfrm>
                <a:off x="3830924" y="2473363"/>
                <a:ext cx="4530151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78A6162-8678-488F-8F61-E66F96CD0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924" y="2473363"/>
                <a:ext cx="4530151" cy="7194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035E4D5F-4E22-42EF-A7A6-41E4D940924E}"/>
              </a:ext>
            </a:extLst>
          </p:cNvPr>
          <p:cNvSpPr txBox="1"/>
          <p:nvPr/>
        </p:nvSpPr>
        <p:spPr>
          <a:xfrm>
            <a:off x="769545" y="4415443"/>
            <a:ext cx="99859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criteri più utilizzati per terminare il processo iterativo sono: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Raggiungimento di un numero massimo di iterazioni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Individuazione di una soluzione accettabile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Nessun miglioramento dopo troppe interazioni</a:t>
            </a:r>
          </a:p>
        </p:txBody>
      </p:sp>
    </p:spTree>
    <p:extLst>
      <p:ext uri="{BB962C8B-B14F-4D97-AF65-F5344CB8AC3E}">
        <p14:creationId xmlns:p14="http://schemas.microsoft.com/office/powerpoint/2010/main" val="113840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E92F0F-51A2-4DA9-B443-5FEAC3E3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1" y="609600"/>
            <a:ext cx="7550440" cy="734351"/>
          </a:xfrm>
        </p:spPr>
        <p:txBody>
          <a:bodyPr>
            <a:normAutofit fontScale="90000"/>
          </a:bodyPr>
          <a:lstStyle/>
          <a:p>
            <a:r>
              <a:rPr lang="it-IT" dirty="0"/>
              <a:t>Allenamento di Reti Neurali tramite PSO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01B94C-6313-4FAD-B4DB-7619C0326866}"/>
              </a:ext>
            </a:extLst>
          </p:cNvPr>
          <p:cNvSpPr txBox="1"/>
          <p:nvPr/>
        </p:nvSpPr>
        <p:spPr>
          <a:xfrm>
            <a:off x="842597" y="1508991"/>
            <a:ext cx="598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Ogni particella si muove nello spazio dei pesi e dei bias: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C6F3FD3-CFC1-43A0-A52B-CFFF42500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34" y="2028102"/>
            <a:ext cx="2782747" cy="248381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2508B2-60B7-40CF-AAF3-002FEADF1A78}"/>
              </a:ext>
            </a:extLst>
          </p:cNvPr>
          <p:cNvSpPr txBox="1"/>
          <p:nvPr/>
        </p:nvSpPr>
        <p:spPr>
          <a:xfrm>
            <a:off x="313813" y="5769677"/>
            <a:ext cx="1677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Matrici di pesi 3×4 e 4×2:</a:t>
            </a:r>
          </a:p>
        </p:txBody>
      </p:sp>
      <p:sp>
        <p:nvSpPr>
          <p:cNvPr id="89" name="Rettangolo 88">
            <a:extLst>
              <a:ext uri="{FF2B5EF4-FFF2-40B4-BE49-F238E27FC236}">
                <a16:creationId xmlns:a16="http://schemas.microsoft.com/office/drawing/2014/main" id="{E65E4303-DCBD-429B-AD0D-EF0AE11AE9EC}"/>
              </a:ext>
            </a:extLst>
          </p:cNvPr>
          <p:cNvSpPr/>
          <p:nvPr/>
        </p:nvSpPr>
        <p:spPr>
          <a:xfrm>
            <a:off x="5698421" y="3247744"/>
            <a:ext cx="218114" cy="218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708877F4-EB3F-4F6C-A0C4-CD6ACA5E9757}"/>
              </a:ext>
            </a:extLst>
          </p:cNvPr>
          <p:cNvSpPr/>
          <p:nvPr/>
        </p:nvSpPr>
        <p:spPr>
          <a:xfrm>
            <a:off x="5916535" y="3247744"/>
            <a:ext cx="218114" cy="218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49FE67D1-3393-42BC-8A3E-718FA56FF3AA}"/>
              </a:ext>
            </a:extLst>
          </p:cNvPr>
          <p:cNvSpPr/>
          <p:nvPr/>
        </p:nvSpPr>
        <p:spPr>
          <a:xfrm>
            <a:off x="6134649" y="3247744"/>
            <a:ext cx="218114" cy="218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B3A18A59-B56E-499F-AE43-2AE0C9832E04}"/>
              </a:ext>
            </a:extLst>
          </p:cNvPr>
          <p:cNvSpPr/>
          <p:nvPr/>
        </p:nvSpPr>
        <p:spPr>
          <a:xfrm>
            <a:off x="6352763" y="3247744"/>
            <a:ext cx="218114" cy="218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0652043A-A53F-488C-A478-8BDC523C7FFC}"/>
              </a:ext>
            </a:extLst>
          </p:cNvPr>
          <p:cNvSpPr/>
          <p:nvPr/>
        </p:nvSpPr>
        <p:spPr>
          <a:xfrm>
            <a:off x="6562782" y="3247744"/>
            <a:ext cx="218114" cy="218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33D24868-4831-4FE9-9599-8C70B3351E84}"/>
              </a:ext>
            </a:extLst>
          </p:cNvPr>
          <p:cNvSpPr/>
          <p:nvPr/>
        </p:nvSpPr>
        <p:spPr>
          <a:xfrm>
            <a:off x="6780896" y="3247744"/>
            <a:ext cx="218114" cy="218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9DD99566-5A7C-44C5-8AF9-90B37F35E714}"/>
              </a:ext>
            </a:extLst>
          </p:cNvPr>
          <p:cNvSpPr/>
          <p:nvPr/>
        </p:nvSpPr>
        <p:spPr>
          <a:xfrm>
            <a:off x="6999010" y="3247744"/>
            <a:ext cx="218114" cy="218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9188C35C-5DD0-46DF-9BEF-65774AEEF08A}"/>
              </a:ext>
            </a:extLst>
          </p:cNvPr>
          <p:cNvSpPr/>
          <p:nvPr/>
        </p:nvSpPr>
        <p:spPr>
          <a:xfrm>
            <a:off x="7217124" y="3247744"/>
            <a:ext cx="218114" cy="218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7B0FA69A-6329-47FE-BD5A-E91575D852A8}"/>
              </a:ext>
            </a:extLst>
          </p:cNvPr>
          <p:cNvSpPr/>
          <p:nvPr/>
        </p:nvSpPr>
        <p:spPr>
          <a:xfrm>
            <a:off x="7435238" y="3247744"/>
            <a:ext cx="218114" cy="218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7D87ABAF-B4D4-4059-9D63-F50D7E78AF10}"/>
              </a:ext>
            </a:extLst>
          </p:cNvPr>
          <p:cNvSpPr/>
          <p:nvPr/>
        </p:nvSpPr>
        <p:spPr>
          <a:xfrm>
            <a:off x="7653352" y="3247744"/>
            <a:ext cx="218114" cy="218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44571D34-5FC3-48A0-B3EB-59A5F4BF0065}"/>
              </a:ext>
            </a:extLst>
          </p:cNvPr>
          <p:cNvSpPr/>
          <p:nvPr/>
        </p:nvSpPr>
        <p:spPr>
          <a:xfrm>
            <a:off x="7871466" y="3247744"/>
            <a:ext cx="218114" cy="218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DB396555-4AAE-4C68-BD53-5D96379740B1}"/>
              </a:ext>
            </a:extLst>
          </p:cNvPr>
          <p:cNvSpPr/>
          <p:nvPr/>
        </p:nvSpPr>
        <p:spPr>
          <a:xfrm>
            <a:off x="8089580" y="3247744"/>
            <a:ext cx="218114" cy="218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EA3A9748-5051-4EEE-9439-39D307C2E8BC}"/>
              </a:ext>
            </a:extLst>
          </p:cNvPr>
          <p:cNvSpPr/>
          <p:nvPr/>
        </p:nvSpPr>
        <p:spPr>
          <a:xfrm>
            <a:off x="8308282" y="3247744"/>
            <a:ext cx="218114" cy="218114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68386840-B7E4-4B1A-9F22-D722CA38C708}"/>
              </a:ext>
            </a:extLst>
          </p:cNvPr>
          <p:cNvSpPr/>
          <p:nvPr/>
        </p:nvSpPr>
        <p:spPr>
          <a:xfrm>
            <a:off x="8526396" y="3247744"/>
            <a:ext cx="218114" cy="218114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1EBFCBE9-7F24-4ABB-83AC-175A7D66C861}"/>
              </a:ext>
            </a:extLst>
          </p:cNvPr>
          <p:cNvSpPr/>
          <p:nvPr/>
        </p:nvSpPr>
        <p:spPr>
          <a:xfrm>
            <a:off x="8744510" y="3247744"/>
            <a:ext cx="218114" cy="218114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3AC26BED-D958-40F1-8668-180CE132FDA0}"/>
              </a:ext>
            </a:extLst>
          </p:cNvPr>
          <p:cNvSpPr/>
          <p:nvPr/>
        </p:nvSpPr>
        <p:spPr>
          <a:xfrm>
            <a:off x="8962624" y="3247744"/>
            <a:ext cx="218114" cy="218114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F465D095-B690-4597-A238-817B7D3E7ABD}"/>
              </a:ext>
            </a:extLst>
          </p:cNvPr>
          <p:cNvSpPr/>
          <p:nvPr/>
        </p:nvSpPr>
        <p:spPr>
          <a:xfrm>
            <a:off x="9180738" y="3247744"/>
            <a:ext cx="218114" cy="21811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51D13EB1-5AFF-4A0A-93B1-B56679E69725}"/>
              </a:ext>
            </a:extLst>
          </p:cNvPr>
          <p:cNvSpPr/>
          <p:nvPr/>
        </p:nvSpPr>
        <p:spPr>
          <a:xfrm>
            <a:off x="9398852" y="3247744"/>
            <a:ext cx="218114" cy="21811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CCA1095D-0663-4E68-B2C4-CB4A9728FB00}"/>
              </a:ext>
            </a:extLst>
          </p:cNvPr>
          <p:cNvSpPr/>
          <p:nvPr/>
        </p:nvSpPr>
        <p:spPr>
          <a:xfrm>
            <a:off x="9616966" y="3247744"/>
            <a:ext cx="218114" cy="21811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324ADBA1-15A3-4AD0-9050-6A8C5EE72D9A}"/>
              </a:ext>
            </a:extLst>
          </p:cNvPr>
          <p:cNvSpPr/>
          <p:nvPr/>
        </p:nvSpPr>
        <p:spPr>
          <a:xfrm>
            <a:off x="9835080" y="3247744"/>
            <a:ext cx="218114" cy="21811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1BE0ED79-4ABF-437B-8D6C-980DCF649759}"/>
              </a:ext>
            </a:extLst>
          </p:cNvPr>
          <p:cNvSpPr/>
          <p:nvPr/>
        </p:nvSpPr>
        <p:spPr>
          <a:xfrm>
            <a:off x="10053194" y="3247744"/>
            <a:ext cx="218114" cy="21811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AA8F5909-79D8-4F00-8B90-106C93645CD5}"/>
              </a:ext>
            </a:extLst>
          </p:cNvPr>
          <p:cNvSpPr/>
          <p:nvPr/>
        </p:nvSpPr>
        <p:spPr>
          <a:xfrm>
            <a:off x="10271308" y="3247744"/>
            <a:ext cx="218114" cy="21811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494BDE2E-9879-44A4-B060-179D99136062}"/>
              </a:ext>
            </a:extLst>
          </p:cNvPr>
          <p:cNvSpPr/>
          <p:nvPr/>
        </p:nvSpPr>
        <p:spPr>
          <a:xfrm>
            <a:off x="10489422" y="3247744"/>
            <a:ext cx="218114" cy="21811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0A911313-0B09-4CAE-82B3-20B24F7648EE}"/>
              </a:ext>
            </a:extLst>
          </p:cNvPr>
          <p:cNvSpPr/>
          <p:nvPr/>
        </p:nvSpPr>
        <p:spPr>
          <a:xfrm>
            <a:off x="10707536" y="3247744"/>
            <a:ext cx="218114" cy="21811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8A420562-A50E-40FA-88D6-2AFDF0C3B165}"/>
              </a:ext>
            </a:extLst>
          </p:cNvPr>
          <p:cNvSpPr/>
          <p:nvPr/>
        </p:nvSpPr>
        <p:spPr>
          <a:xfrm>
            <a:off x="10917555" y="3247744"/>
            <a:ext cx="218114" cy="218114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EE242D33-6CFE-43A7-A45C-6EE5AAF80485}"/>
              </a:ext>
            </a:extLst>
          </p:cNvPr>
          <p:cNvSpPr/>
          <p:nvPr/>
        </p:nvSpPr>
        <p:spPr>
          <a:xfrm>
            <a:off x="11135669" y="3247744"/>
            <a:ext cx="218114" cy="218114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76EC3CD3-5D68-4E78-881F-2CE27A973612}"/>
              </a:ext>
            </a:extLst>
          </p:cNvPr>
          <p:cNvSpPr txBox="1"/>
          <p:nvPr/>
        </p:nvSpPr>
        <p:spPr>
          <a:xfrm>
            <a:off x="313813" y="4945732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Bias lunghezza 4 e 2:</a:t>
            </a:r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1E79934C-866A-4A63-8242-EFD3DAD9277B}"/>
              </a:ext>
            </a:extLst>
          </p:cNvPr>
          <p:cNvSpPr/>
          <p:nvPr/>
        </p:nvSpPr>
        <p:spPr>
          <a:xfrm>
            <a:off x="2097333" y="5832609"/>
            <a:ext cx="218114" cy="218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21A50ACC-4D25-4CE9-8BB5-48854E891D4D}"/>
              </a:ext>
            </a:extLst>
          </p:cNvPr>
          <p:cNvSpPr/>
          <p:nvPr/>
        </p:nvSpPr>
        <p:spPr>
          <a:xfrm>
            <a:off x="2315447" y="5832609"/>
            <a:ext cx="218114" cy="218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FE287C58-6168-47D4-B853-39DAC4998DFE}"/>
              </a:ext>
            </a:extLst>
          </p:cNvPr>
          <p:cNvSpPr/>
          <p:nvPr/>
        </p:nvSpPr>
        <p:spPr>
          <a:xfrm>
            <a:off x="2533561" y="5832609"/>
            <a:ext cx="218114" cy="218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9FFA06BA-9BF5-4D8B-8FB0-A5173010EAED}"/>
              </a:ext>
            </a:extLst>
          </p:cNvPr>
          <p:cNvSpPr/>
          <p:nvPr/>
        </p:nvSpPr>
        <p:spPr>
          <a:xfrm>
            <a:off x="2751675" y="5832609"/>
            <a:ext cx="218114" cy="218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3" name="Rettangolo 122">
            <a:extLst>
              <a:ext uri="{FF2B5EF4-FFF2-40B4-BE49-F238E27FC236}">
                <a16:creationId xmlns:a16="http://schemas.microsoft.com/office/drawing/2014/main" id="{07605A97-7EFA-4C83-A8E9-C04EAFE70C42}"/>
              </a:ext>
            </a:extLst>
          </p:cNvPr>
          <p:cNvSpPr/>
          <p:nvPr/>
        </p:nvSpPr>
        <p:spPr>
          <a:xfrm>
            <a:off x="2097333" y="6050723"/>
            <a:ext cx="218114" cy="218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4" name="Rettangolo 123">
            <a:extLst>
              <a:ext uri="{FF2B5EF4-FFF2-40B4-BE49-F238E27FC236}">
                <a16:creationId xmlns:a16="http://schemas.microsoft.com/office/drawing/2014/main" id="{5D2CEB54-7ED8-4926-999F-DEDC410EC5D0}"/>
              </a:ext>
            </a:extLst>
          </p:cNvPr>
          <p:cNvSpPr/>
          <p:nvPr/>
        </p:nvSpPr>
        <p:spPr>
          <a:xfrm>
            <a:off x="2315447" y="6050723"/>
            <a:ext cx="218114" cy="218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5" name="Rettangolo 124">
            <a:extLst>
              <a:ext uri="{FF2B5EF4-FFF2-40B4-BE49-F238E27FC236}">
                <a16:creationId xmlns:a16="http://schemas.microsoft.com/office/drawing/2014/main" id="{DD012E19-3201-4064-B48E-9BC3AB3C9DD9}"/>
              </a:ext>
            </a:extLst>
          </p:cNvPr>
          <p:cNvSpPr/>
          <p:nvPr/>
        </p:nvSpPr>
        <p:spPr>
          <a:xfrm>
            <a:off x="2533561" y="6050723"/>
            <a:ext cx="218114" cy="218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0D7DA2D9-0A54-4540-9116-17CD391AEA33}"/>
              </a:ext>
            </a:extLst>
          </p:cNvPr>
          <p:cNvSpPr/>
          <p:nvPr/>
        </p:nvSpPr>
        <p:spPr>
          <a:xfrm>
            <a:off x="2751675" y="6050723"/>
            <a:ext cx="218114" cy="218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7" name="Rettangolo 126">
            <a:extLst>
              <a:ext uri="{FF2B5EF4-FFF2-40B4-BE49-F238E27FC236}">
                <a16:creationId xmlns:a16="http://schemas.microsoft.com/office/drawing/2014/main" id="{AAD45DC0-091E-402E-83C6-3A5323CD99EB}"/>
              </a:ext>
            </a:extLst>
          </p:cNvPr>
          <p:cNvSpPr/>
          <p:nvPr/>
        </p:nvSpPr>
        <p:spPr>
          <a:xfrm>
            <a:off x="2097333" y="6268837"/>
            <a:ext cx="218114" cy="218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8" name="Rettangolo 127">
            <a:extLst>
              <a:ext uri="{FF2B5EF4-FFF2-40B4-BE49-F238E27FC236}">
                <a16:creationId xmlns:a16="http://schemas.microsoft.com/office/drawing/2014/main" id="{C4B0B580-7280-40D0-B935-EFAFC548E40C}"/>
              </a:ext>
            </a:extLst>
          </p:cNvPr>
          <p:cNvSpPr/>
          <p:nvPr/>
        </p:nvSpPr>
        <p:spPr>
          <a:xfrm>
            <a:off x="2315447" y="6268837"/>
            <a:ext cx="218114" cy="218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9" name="Rettangolo 128">
            <a:extLst>
              <a:ext uri="{FF2B5EF4-FFF2-40B4-BE49-F238E27FC236}">
                <a16:creationId xmlns:a16="http://schemas.microsoft.com/office/drawing/2014/main" id="{C44BEF76-01C0-4412-8DD1-CB708B62E113}"/>
              </a:ext>
            </a:extLst>
          </p:cNvPr>
          <p:cNvSpPr/>
          <p:nvPr/>
        </p:nvSpPr>
        <p:spPr>
          <a:xfrm>
            <a:off x="2533561" y="6268837"/>
            <a:ext cx="218114" cy="218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0" name="Rettangolo 129">
            <a:extLst>
              <a:ext uri="{FF2B5EF4-FFF2-40B4-BE49-F238E27FC236}">
                <a16:creationId xmlns:a16="http://schemas.microsoft.com/office/drawing/2014/main" id="{8411F414-A709-4B7D-8152-800612C715A7}"/>
              </a:ext>
            </a:extLst>
          </p:cNvPr>
          <p:cNvSpPr/>
          <p:nvPr/>
        </p:nvSpPr>
        <p:spPr>
          <a:xfrm>
            <a:off x="2751675" y="6268837"/>
            <a:ext cx="218114" cy="218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1" name="Rettangolo 130">
            <a:extLst>
              <a:ext uri="{FF2B5EF4-FFF2-40B4-BE49-F238E27FC236}">
                <a16:creationId xmlns:a16="http://schemas.microsoft.com/office/drawing/2014/main" id="{8A8398DF-3272-4EE3-9664-3DE6F496D0EE}"/>
              </a:ext>
            </a:extLst>
          </p:cNvPr>
          <p:cNvSpPr/>
          <p:nvPr/>
        </p:nvSpPr>
        <p:spPr>
          <a:xfrm>
            <a:off x="3253036" y="5614495"/>
            <a:ext cx="218114" cy="21811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E600C3F2-DC0C-4AA6-93EE-6278A190C144}"/>
              </a:ext>
            </a:extLst>
          </p:cNvPr>
          <p:cNvSpPr/>
          <p:nvPr/>
        </p:nvSpPr>
        <p:spPr>
          <a:xfrm>
            <a:off x="3253036" y="5832609"/>
            <a:ext cx="218114" cy="21811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3" name="Rettangolo 132">
            <a:extLst>
              <a:ext uri="{FF2B5EF4-FFF2-40B4-BE49-F238E27FC236}">
                <a16:creationId xmlns:a16="http://schemas.microsoft.com/office/drawing/2014/main" id="{9306B052-89B3-4643-B040-25D0F9804BAA}"/>
              </a:ext>
            </a:extLst>
          </p:cNvPr>
          <p:cNvSpPr/>
          <p:nvPr/>
        </p:nvSpPr>
        <p:spPr>
          <a:xfrm>
            <a:off x="3253036" y="6050723"/>
            <a:ext cx="218114" cy="21811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4" name="Rettangolo 133">
            <a:extLst>
              <a:ext uri="{FF2B5EF4-FFF2-40B4-BE49-F238E27FC236}">
                <a16:creationId xmlns:a16="http://schemas.microsoft.com/office/drawing/2014/main" id="{A5B54FF5-7F47-41ED-943F-69740E7099AF}"/>
              </a:ext>
            </a:extLst>
          </p:cNvPr>
          <p:cNvSpPr/>
          <p:nvPr/>
        </p:nvSpPr>
        <p:spPr>
          <a:xfrm>
            <a:off x="3253036" y="6268837"/>
            <a:ext cx="218114" cy="21811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5" name="Rettangolo 134">
            <a:extLst>
              <a:ext uri="{FF2B5EF4-FFF2-40B4-BE49-F238E27FC236}">
                <a16:creationId xmlns:a16="http://schemas.microsoft.com/office/drawing/2014/main" id="{3D653ABB-4F17-4238-BE43-9BA4DCE89E4F}"/>
              </a:ext>
            </a:extLst>
          </p:cNvPr>
          <p:cNvSpPr/>
          <p:nvPr/>
        </p:nvSpPr>
        <p:spPr>
          <a:xfrm>
            <a:off x="3471150" y="5614495"/>
            <a:ext cx="218114" cy="21811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6" name="Rettangolo 135">
            <a:extLst>
              <a:ext uri="{FF2B5EF4-FFF2-40B4-BE49-F238E27FC236}">
                <a16:creationId xmlns:a16="http://schemas.microsoft.com/office/drawing/2014/main" id="{41F630CB-F82F-469F-B694-9C6B33946A79}"/>
              </a:ext>
            </a:extLst>
          </p:cNvPr>
          <p:cNvSpPr/>
          <p:nvPr/>
        </p:nvSpPr>
        <p:spPr>
          <a:xfrm>
            <a:off x="3471150" y="6268837"/>
            <a:ext cx="218114" cy="21811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7" name="Rettangolo 136">
            <a:extLst>
              <a:ext uri="{FF2B5EF4-FFF2-40B4-BE49-F238E27FC236}">
                <a16:creationId xmlns:a16="http://schemas.microsoft.com/office/drawing/2014/main" id="{1FDA0BD6-78A1-4D99-A9F5-3AB44B3BF8C2}"/>
              </a:ext>
            </a:extLst>
          </p:cNvPr>
          <p:cNvSpPr/>
          <p:nvPr/>
        </p:nvSpPr>
        <p:spPr>
          <a:xfrm>
            <a:off x="3471150" y="6050723"/>
            <a:ext cx="218114" cy="21811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8" name="Rettangolo 137">
            <a:extLst>
              <a:ext uri="{FF2B5EF4-FFF2-40B4-BE49-F238E27FC236}">
                <a16:creationId xmlns:a16="http://schemas.microsoft.com/office/drawing/2014/main" id="{C6AE1169-F871-45E2-8683-4110F02FB721}"/>
              </a:ext>
            </a:extLst>
          </p:cNvPr>
          <p:cNvSpPr/>
          <p:nvPr/>
        </p:nvSpPr>
        <p:spPr>
          <a:xfrm>
            <a:off x="3471150" y="5832609"/>
            <a:ext cx="218114" cy="21811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9" name="Rettangolo 138">
            <a:extLst>
              <a:ext uri="{FF2B5EF4-FFF2-40B4-BE49-F238E27FC236}">
                <a16:creationId xmlns:a16="http://schemas.microsoft.com/office/drawing/2014/main" id="{F7114FDC-818E-4A0F-918E-A1302E57DE00}"/>
              </a:ext>
            </a:extLst>
          </p:cNvPr>
          <p:cNvSpPr/>
          <p:nvPr/>
        </p:nvSpPr>
        <p:spPr>
          <a:xfrm>
            <a:off x="2650613" y="4562578"/>
            <a:ext cx="218114" cy="218114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0" name="Rettangolo 139">
            <a:extLst>
              <a:ext uri="{FF2B5EF4-FFF2-40B4-BE49-F238E27FC236}">
                <a16:creationId xmlns:a16="http://schemas.microsoft.com/office/drawing/2014/main" id="{E7FF0F42-2475-43B5-B48C-0572ACA3F578}"/>
              </a:ext>
            </a:extLst>
          </p:cNvPr>
          <p:cNvSpPr/>
          <p:nvPr/>
        </p:nvSpPr>
        <p:spPr>
          <a:xfrm>
            <a:off x="2650613" y="4780692"/>
            <a:ext cx="218114" cy="218114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1" name="Rettangolo 140">
            <a:extLst>
              <a:ext uri="{FF2B5EF4-FFF2-40B4-BE49-F238E27FC236}">
                <a16:creationId xmlns:a16="http://schemas.microsoft.com/office/drawing/2014/main" id="{4ABA83CA-D8EE-4473-BEDD-2410E3768477}"/>
              </a:ext>
            </a:extLst>
          </p:cNvPr>
          <p:cNvSpPr/>
          <p:nvPr/>
        </p:nvSpPr>
        <p:spPr>
          <a:xfrm>
            <a:off x="2650613" y="4998806"/>
            <a:ext cx="218114" cy="218114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3" name="Rettangolo 142">
            <a:extLst>
              <a:ext uri="{FF2B5EF4-FFF2-40B4-BE49-F238E27FC236}">
                <a16:creationId xmlns:a16="http://schemas.microsoft.com/office/drawing/2014/main" id="{C99141E2-381D-44DA-B9CC-1D8B3E3EAF76}"/>
              </a:ext>
            </a:extLst>
          </p:cNvPr>
          <p:cNvSpPr/>
          <p:nvPr/>
        </p:nvSpPr>
        <p:spPr>
          <a:xfrm>
            <a:off x="3126805" y="4807218"/>
            <a:ext cx="218114" cy="218114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4" name="Rettangolo 143">
            <a:extLst>
              <a:ext uri="{FF2B5EF4-FFF2-40B4-BE49-F238E27FC236}">
                <a16:creationId xmlns:a16="http://schemas.microsoft.com/office/drawing/2014/main" id="{D68EEFDE-6C2C-46C7-81A9-8CC7AEE038D8}"/>
              </a:ext>
            </a:extLst>
          </p:cNvPr>
          <p:cNvSpPr/>
          <p:nvPr/>
        </p:nvSpPr>
        <p:spPr>
          <a:xfrm>
            <a:off x="3126805" y="5025332"/>
            <a:ext cx="218114" cy="218114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5" name="CasellaDiTesto 154">
            <a:extLst>
              <a:ext uri="{FF2B5EF4-FFF2-40B4-BE49-F238E27FC236}">
                <a16:creationId xmlns:a16="http://schemas.microsoft.com/office/drawing/2014/main" id="{64457D29-85A9-4F10-8B1F-CD829F7996B8}"/>
              </a:ext>
            </a:extLst>
          </p:cNvPr>
          <p:cNvSpPr txBox="1"/>
          <p:nvPr/>
        </p:nvSpPr>
        <p:spPr>
          <a:xfrm>
            <a:off x="5644688" y="4193246"/>
            <a:ext cx="598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Vettore posizione nello spazio di ricerca a 26 dimensioni</a:t>
            </a:r>
          </a:p>
        </p:txBody>
      </p:sp>
      <p:cxnSp>
        <p:nvCxnSpPr>
          <p:cNvPr id="161" name="Connettore 2 160">
            <a:extLst>
              <a:ext uri="{FF2B5EF4-FFF2-40B4-BE49-F238E27FC236}">
                <a16:creationId xmlns:a16="http://schemas.microsoft.com/office/drawing/2014/main" id="{3508AB1B-D287-41E0-A4EE-359D24B87C05}"/>
              </a:ext>
            </a:extLst>
          </p:cNvPr>
          <p:cNvCxnSpPr>
            <a:cxnSpLocks/>
          </p:cNvCxnSpPr>
          <p:nvPr/>
        </p:nvCxnSpPr>
        <p:spPr>
          <a:xfrm flipV="1">
            <a:off x="8640136" y="3618505"/>
            <a:ext cx="0" cy="550823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ttangolo 66">
            <a:extLst>
              <a:ext uri="{FF2B5EF4-FFF2-40B4-BE49-F238E27FC236}">
                <a16:creationId xmlns:a16="http://schemas.microsoft.com/office/drawing/2014/main" id="{F3399134-81A7-4A20-B79D-434D2D1F27DD}"/>
              </a:ext>
            </a:extLst>
          </p:cNvPr>
          <p:cNvSpPr/>
          <p:nvPr/>
        </p:nvSpPr>
        <p:spPr>
          <a:xfrm>
            <a:off x="2653509" y="4354677"/>
            <a:ext cx="218114" cy="218114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E5D6533-A816-47CD-AD49-739FECE63B13}"/>
              </a:ext>
            </a:extLst>
          </p:cNvPr>
          <p:cNvSpPr txBox="1"/>
          <p:nvPr/>
        </p:nvSpPr>
        <p:spPr>
          <a:xfrm>
            <a:off x="6075072" y="5294588"/>
            <a:ext cx="5120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Ogni punto nello spazio corrisponde ad una configurazione di pesi e bias della rete neurale</a:t>
            </a:r>
          </a:p>
        </p:txBody>
      </p:sp>
      <p:cxnSp>
        <p:nvCxnSpPr>
          <p:cNvPr id="66" name="Connettore 2 65">
            <a:extLst>
              <a:ext uri="{FF2B5EF4-FFF2-40B4-BE49-F238E27FC236}">
                <a16:creationId xmlns:a16="http://schemas.microsoft.com/office/drawing/2014/main" id="{7FD259C8-E92F-40B9-9032-0C004DAA576B}"/>
              </a:ext>
            </a:extLst>
          </p:cNvPr>
          <p:cNvCxnSpPr>
            <a:cxnSpLocks/>
          </p:cNvCxnSpPr>
          <p:nvPr/>
        </p:nvCxnSpPr>
        <p:spPr>
          <a:xfrm flipV="1">
            <a:off x="8635453" y="4692623"/>
            <a:ext cx="0" cy="550823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ccia bidirezionale orizzontale 8">
            <a:extLst>
              <a:ext uri="{FF2B5EF4-FFF2-40B4-BE49-F238E27FC236}">
                <a16:creationId xmlns:a16="http://schemas.microsoft.com/office/drawing/2014/main" id="{DDDC85D1-6246-47D0-ACF1-3941D4BBD77F}"/>
              </a:ext>
            </a:extLst>
          </p:cNvPr>
          <p:cNvSpPr/>
          <p:nvPr/>
        </p:nvSpPr>
        <p:spPr>
          <a:xfrm>
            <a:off x="4102421" y="3247744"/>
            <a:ext cx="1309868" cy="21811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7526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E92F0F-51A2-4DA9-B443-5FEAC3E3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734351"/>
          </a:xfrm>
        </p:spPr>
        <p:txBody>
          <a:bodyPr>
            <a:normAutofit/>
          </a:bodyPr>
          <a:lstStyle/>
          <a:p>
            <a:r>
              <a:rPr lang="it-IT" dirty="0"/>
              <a:t>Funzione di fitness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6CE933-A01D-49B1-A472-6CFE6E5816F2}"/>
              </a:ext>
            </a:extLst>
          </p:cNvPr>
          <p:cNvSpPr txBox="1"/>
          <p:nvPr/>
        </p:nvSpPr>
        <p:spPr>
          <a:xfrm>
            <a:off x="1090568" y="1862356"/>
            <a:ext cx="780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Come funzione obiettivo da massimizzare si utilizza la </a:t>
            </a:r>
            <a:r>
              <a:rPr lang="it-IT" i="1" dirty="0"/>
              <a:t>Balanced Accuracy: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F1D6B7E-E36F-4011-8185-6520AA23C9E4}"/>
                  </a:ext>
                </a:extLst>
              </p:cNvPr>
              <p:cNvSpPr txBox="1"/>
              <p:nvPr/>
            </p:nvSpPr>
            <p:spPr>
              <a:xfrm>
                <a:off x="2460602" y="2768210"/>
                <a:ext cx="1731628" cy="565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𝑠𝑒𝑡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0F1D6B7E-E36F-4011-8185-6520AA23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602" y="2768210"/>
                <a:ext cx="1731628" cy="5653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26B2877-60F6-4BA6-8718-EF3B9CD453B6}"/>
                  </a:ext>
                </a:extLst>
              </p:cNvPr>
              <p:cNvSpPr txBox="1"/>
              <p:nvPr/>
            </p:nvSpPr>
            <p:spPr>
              <a:xfrm>
                <a:off x="6270060" y="2672767"/>
                <a:ext cx="4213526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𝐵𝑎𝑙𝑎𝑛𝑐𝑒𝑑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𝑐𝑙𝑎𝑠𝑠𝑖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𝑐𝑙𝑎𝑠𝑠𝑖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𝑇𝑜𝑡𝑎𝑙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26B2877-60F6-4BA6-8718-EF3B9CD45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060" y="2672767"/>
                <a:ext cx="4213526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7090CC10-BF0A-4164-B0D1-BC1BB1C3A21B}"/>
              </a:ext>
            </a:extLst>
          </p:cNvPr>
          <p:cNvSpPr/>
          <p:nvPr/>
        </p:nvSpPr>
        <p:spPr>
          <a:xfrm>
            <a:off x="4656151" y="2915993"/>
            <a:ext cx="1149988" cy="269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93D68C-5B93-4914-9F2C-768F9D70D915}"/>
              </a:ext>
            </a:extLst>
          </p:cNvPr>
          <p:cNvSpPr txBox="1"/>
          <p:nvPr/>
        </p:nvSpPr>
        <p:spPr>
          <a:xfrm>
            <a:off x="1090568" y="4310136"/>
            <a:ext cx="852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All’inizio di ogni iterazione si calcola l’accuratezza sul train set di ogni particella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9442A6B-598B-41CD-8CD6-6B214DBF6CCF}"/>
              </a:ext>
            </a:extLst>
          </p:cNvPr>
          <p:cNvSpPr txBox="1"/>
          <p:nvPr/>
        </p:nvSpPr>
        <p:spPr>
          <a:xfrm>
            <a:off x="1090568" y="5512089"/>
            <a:ext cx="852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è la </a:t>
            </a:r>
            <a:r>
              <a:rPr lang="it-IT" i="1" dirty="0"/>
              <a:t>fitness </a:t>
            </a:r>
            <a:r>
              <a:rPr lang="it-IT" dirty="0"/>
              <a:t>che determina la qualità di una configurazione di pesi e bias</a:t>
            </a:r>
            <a:endParaRPr lang="it-IT" i="1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EF29973D-5FCF-46E9-A15C-723C86B5535B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5354521" y="4679468"/>
            <a:ext cx="0" cy="8326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737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E92F0F-51A2-4DA9-B443-5FEAC3E3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734351"/>
          </a:xfrm>
        </p:spPr>
        <p:txBody>
          <a:bodyPr>
            <a:normAutofit/>
          </a:bodyPr>
          <a:lstStyle/>
          <a:p>
            <a:r>
              <a:rPr lang="it-IT" dirty="0"/>
              <a:t>Datasets e Preprocessing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CBE17AE-D052-4E72-B54F-A0FB8285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42" y="1531079"/>
            <a:ext cx="4778938" cy="189792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8FB250E-2F65-4997-8C6B-D94714D8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968" y="1531079"/>
            <a:ext cx="4596299" cy="189502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07B653A-8352-42A4-9315-805FEDA54136}"/>
              </a:ext>
            </a:extLst>
          </p:cNvPr>
          <p:cNvSpPr txBox="1"/>
          <p:nvPr/>
        </p:nvSpPr>
        <p:spPr>
          <a:xfrm>
            <a:off x="842597" y="3828534"/>
            <a:ext cx="991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Ogni dataset è successivamente diviso in </a:t>
            </a:r>
            <a:r>
              <a:rPr lang="it-IT" i="1" dirty="0"/>
              <a:t>train set </a:t>
            </a:r>
            <a:r>
              <a:rPr lang="it-IT" dirty="0"/>
              <a:t>(70% delle istanze) e </a:t>
            </a:r>
            <a:r>
              <a:rPr lang="it-IT" i="1" dirty="0"/>
              <a:t>test set </a:t>
            </a:r>
            <a:r>
              <a:rPr lang="it-IT" dirty="0"/>
              <a:t>(restante 30%)</a:t>
            </a:r>
            <a:endParaRPr lang="it-IT" i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BDE2165-76C1-4684-A173-792E59371145}"/>
              </a:ext>
            </a:extLst>
          </p:cNvPr>
          <p:cNvSpPr txBox="1"/>
          <p:nvPr/>
        </p:nvSpPr>
        <p:spPr>
          <a:xfrm>
            <a:off x="842596" y="4473723"/>
            <a:ext cx="778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Infine, i set sono normalizzati a partire dalle caratteristiche del </a:t>
            </a:r>
            <a:r>
              <a:rPr lang="it-IT" i="1" dirty="0"/>
              <a:t>train set</a:t>
            </a:r>
            <a:r>
              <a:rPr lang="it-IT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E957774-26FB-4A6A-A524-350B5746D92D}"/>
                  </a:ext>
                </a:extLst>
              </p:cNvPr>
              <p:cNvSpPr txBox="1"/>
              <p:nvPr/>
            </p:nvSpPr>
            <p:spPr>
              <a:xfrm>
                <a:off x="4332039" y="5245484"/>
                <a:ext cx="2599594" cy="564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E957774-26FB-4A6A-A524-350B5746D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039" y="5245484"/>
                <a:ext cx="2599594" cy="5648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310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E92F0F-51A2-4DA9-B443-5FEAC3E3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734351"/>
          </a:xfrm>
        </p:spPr>
        <p:txBody>
          <a:bodyPr>
            <a:normAutofit/>
          </a:bodyPr>
          <a:lstStyle/>
          <a:p>
            <a:r>
              <a:rPr lang="it-IT" dirty="0"/>
              <a:t>Machine Learning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D6DA0B7-3A90-4DCD-AC1C-1D95328DCC17}"/>
              </a:ext>
            </a:extLst>
          </p:cNvPr>
          <p:cNvSpPr txBox="1"/>
          <p:nvPr/>
        </p:nvSpPr>
        <p:spPr>
          <a:xfrm>
            <a:off x="975630" y="2178954"/>
            <a:ext cx="46341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Due categorie di Machine Learning: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Supervised Learning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Reinforcement Learning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4B4E37-B3CB-417F-A504-9A444EF10F16}"/>
              </a:ext>
            </a:extLst>
          </p:cNvPr>
          <p:cNvSpPr txBox="1"/>
          <p:nvPr/>
        </p:nvSpPr>
        <p:spPr>
          <a:xfrm>
            <a:off x="1163553" y="1333042"/>
            <a:ext cx="9958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Branca dell’ Intelligenza Artificiale finalizzata a compiere predizioni o azioni in seguito ad un apprendimento automatico</a:t>
            </a:r>
          </a:p>
          <a:p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9DE2ADF-E134-4E7C-B098-DE99B796E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10" y="4202677"/>
            <a:ext cx="5767705" cy="204572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03F4BD5-5B34-4119-A2AF-FFB53D8AFD71}"/>
              </a:ext>
            </a:extLst>
          </p:cNvPr>
          <p:cNvSpPr txBox="1"/>
          <p:nvPr/>
        </p:nvSpPr>
        <p:spPr>
          <a:xfrm>
            <a:off x="842596" y="6275754"/>
            <a:ext cx="5125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Workflow algoritmo di Machine learning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8909CC7-FAC6-4C1D-99BC-F584E33EFF9F}"/>
              </a:ext>
            </a:extLst>
          </p:cNvPr>
          <p:cNvSpPr txBox="1"/>
          <p:nvPr/>
        </p:nvSpPr>
        <p:spPr>
          <a:xfrm>
            <a:off x="7554763" y="2256372"/>
            <a:ext cx="3567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Finalità algoritmo di Supervised Learning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51F35168-958D-4835-AB78-8BDAB0A22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306" y="2588999"/>
            <a:ext cx="5413003" cy="301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2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E92F0F-51A2-4DA9-B443-5FEAC3E3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734351"/>
          </a:xfrm>
        </p:spPr>
        <p:txBody>
          <a:bodyPr>
            <a:normAutofit/>
          </a:bodyPr>
          <a:lstStyle/>
          <a:p>
            <a:r>
              <a:rPr lang="it-IT" dirty="0"/>
              <a:t>Parametri utilizzati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6E30A16-C35D-4BB1-B7D3-C6501E66A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601" y="3633722"/>
            <a:ext cx="2468481" cy="2032432"/>
          </a:xfrm>
          <a:prstGeom prst="rect">
            <a:avLst/>
          </a:prstGeom>
        </p:spPr>
      </p:pic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6442EDA-EA5E-4E40-9631-ACF06417D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02" y="3090098"/>
            <a:ext cx="2468481" cy="311691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0E5A76-BA1E-4A4E-94CD-F5B9A9F4035F}"/>
              </a:ext>
            </a:extLst>
          </p:cNvPr>
          <p:cNvSpPr txBox="1"/>
          <p:nvPr/>
        </p:nvSpPr>
        <p:spPr>
          <a:xfrm>
            <a:off x="2163696" y="6207016"/>
            <a:ext cx="169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Parametri PSO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A5862CD-DB70-493C-9AA1-C77C127DD108}"/>
              </a:ext>
            </a:extLst>
          </p:cNvPr>
          <p:cNvSpPr txBox="1"/>
          <p:nvPr/>
        </p:nvSpPr>
        <p:spPr>
          <a:xfrm>
            <a:off x="7446247" y="5666154"/>
            <a:ext cx="154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Parametri BP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9E3E37-83CA-4963-ABA1-C1EFC191DD8F}"/>
              </a:ext>
            </a:extLst>
          </p:cNvPr>
          <p:cNvSpPr txBox="1"/>
          <p:nvPr/>
        </p:nvSpPr>
        <p:spPr>
          <a:xfrm>
            <a:off x="880404" y="1528920"/>
            <a:ext cx="394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Numero di neuroni nel layer </a:t>
            </a: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hidden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:</a:t>
            </a:r>
            <a:endParaRPr kumimoji="0" lang="it-I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E3AA513-5875-4532-AF55-FF061CED3AFF}"/>
                  </a:ext>
                </a:extLst>
              </p:cNvPr>
              <p:cNvSpPr txBox="1"/>
              <p:nvPr/>
            </p:nvSpPr>
            <p:spPr>
              <a:xfrm>
                <a:off x="4815835" y="1563961"/>
                <a:ext cx="277031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h𝑖𝑑𝑑𝑒𝑛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</m:t>
                      </m:r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𝑓𝑒𝑎𝑡𝑢𝑟𝑒𝑠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+1</m:t>
                      </m:r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E3AA513-5875-4532-AF55-FF061CED3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835" y="1563961"/>
                <a:ext cx="2770310" cy="299249"/>
              </a:xfrm>
              <a:prstGeom prst="rect">
                <a:avLst/>
              </a:prstGeom>
              <a:blipFill>
                <a:blip r:embed="rId4"/>
                <a:stretch>
                  <a:fillRect l="-441" r="-1322" b="-28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F183119-7FF4-44BA-9C54-5023906C2B12}"/>
              </a:ext>
            </a:extLst>
          </p:cNvPr>
          <p:cNvSpPr txBox="1"/>
          <p:nvPr/>
        </p:nvSpPr>
        <p:spPr>
          <a:xfrm>
            <a:off x="674818" y="2267584"/>
            <a:ext cx="504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Aggiornamento dinamico del fattore di inerzia: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70A74C1-5DD9-4747-A08D-45543F436F77}"/>
                  </a:ext>
                </a:extLst>
              </p:cNvPr>
              <p:cNvSpPr txBox="1"/>
              <p:nvPr/>
            </p:nvSpPr>
            <p:spPr>
              <a:xfrm>
                <a:off x="5681095" y="2184388"/>
                <a:ext cx="347454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</m:t>
                      </m:r>
                      <m:d>
                        <m:d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e>
                      </m:d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𝑚𝑎𝑥</m:t>
                          </m:r>
                        </m:sub>
                      </m:sSub>
                      <m:r>
                        <a:rPr kumimoji="0" lang="it-IT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it-IT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it-IT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it-IT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it-IT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it-IT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num>
                        <m:den>
                          <m:r>
                            <a:rPr kumimoji="0" lang="it-IT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𝐼𝑡𝑒𝑟𝑎𝑧𝑖𝑜𝑛𝑖</m:t>
                          </m:r>
                        </m:den>
                      </m:f>
                    </m:oMath>
                  </m:oMathPara>
                </a14:m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C70A74C1-5DD9-4747-A08D-45543F436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095" y="2184388"/>
                <a:ext cx="347454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385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0D86AAE-77AA-4EF6-B057-42D54A470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764" y="1040235"/>
            <a:ext cx="2351473" cy="5817765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E92F0F-51A2-4DA9-B443-5FEAC3E3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734351"/>
          </a:xfrm>
        </p:spPr>
        <p:txBody>
          <a:bodyPr>
            <a:normAutofit/>
          </a:bodyPr>
          <a:lstStyle/>
          <a:p>
            <a:r>
              <a:rPr lang="it-IT" dirty="0"/>
              <a:t>Diagramma Esperimento</a:t>
            </a:r>
          </a:p>
        </p:txBody>
      </p:sp>
    </p:spTree>
    <p:extLst>
      <p:ext uri="{BB962C8B-B14F-4D97-AF65-F5344CB8AC3E}">
        <p14:creationId xmlns:p14="http://schemas.microsoft.com/office/powerpoint/2010/main" val="478384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E92F0F-51A2-4DA9-B443-5FEAC3E3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734351"/>
          </a:xfrm>
        </p:spPr>
        <p:txBody>
          <a:bodyPr>
            <a:normAutofit/>
          </a:bodyPr>
          <a:lstStyle/>
          <a:p>
            <a:r>
              <a:rPr lang="it-IT" dirty="0"/>
              <a:t>Risultati sui test set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03D53CB-DAF4-4DFF-85D2-A53B3FD75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0001" y="2239556"/>
            <a:ext cx="3583559" cy="203688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8DF9322-D4EC-4C67-B4FB-5CBA7FB31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965" y="2246511"/>
            <a:ext cx="3639490" cy="202663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C05890-BD60-4EC2-BF62-F12A546E098A}"/>
              </a:ext>
            </a:extLst>
          </p:cNvPr>
          <p:cNvSpPr txBox="1"/>
          <p:nvPr/>
        </p:nvSpPr>
        <p:spPr>
          <a:xfrm>
            <a:off x="1347964" y="1867637"/>
            <a:ext cx="3574835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/>
              <a:t>Dataset binari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7D2A1A8-999A-4FB6-8CF2-24CCF8EF7E63}"/>
              </a:ext>
            </a:extLst>
          </p:cNvPr>
          <p:cNvSpPr txBox="1"/>
          <p:nvPr/>
        </p:nvSpPr>
        <p:spPr>
          <a:xfrm>
            <a:off x="6496152" y="1867637"/>
            <a:ext cx="3574835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/>
              <a:t>Dataset multiclasse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F9166A66-24F6-4FDE-A36F-1CBD357B102F}"/>
              </a:ext>
            </a:extLst>
          </p:cNvPr>
          <p:cNvCxnSpPr>
            <a:cxnSpLocks/>
          </p:cNvCxnSpPr>
          <p:nvPr/>
        </p:nvCxnSpPr>
        <p:spPr>
          <a:xfrm>
            <a:off x="5746515" y="1708727"/>
            <a:ext cx="0" cy="34174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333D6BD-1ED6-46A4-ABE3-490B0C654498}"/>
              </a:ext>
            </a:extLst>
          </p:cNvPr>
          <p:cNvSpPr txBox="1"/>
          <p:nvPr/>
        </p:nvSpPr>
        <p:spPr>
          <a:xfrm>
            <a:off x="3877306" y="5333999"/>
            <a:ext cx="37384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Totalità dei dataset: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Accuratezza media PSO = </a:t>
            </a:r>
            <a:r>
              <a:rPr lang="it-IT" dirty="0">
                <a:solidFill>
                  <a:srgbClr val="FF0000"/>
                </a:solidFill>
              </a:rPr>
              <a:t>0.848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Accuratezza media BP = 0.827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808BD76-3768-4FC7-9DA5-C9C90357ABC8}"/>
              </a:ext>
            </a:extLst>
          </p:cNvPr>
          <p:cNvSpPr txBox="1"/>
          <p:nvPr/>
        </p:nvSpPr>
        <p:spPr>
          <a:xfrm>
            <a:off x="1266173" y="4412491"/>
            <a:ext cx="38030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Accuratezza media PSO = 0.792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Accuratezza media BP = </a:t>
            </a:r>
            <a:r>
              <a:rPr lang="it-IT" dirty="0">
                <a:solidFill>
                  <a:srgbClr val="FF0000"/>
                </a:solidFill>
              </a:rPr>
              <a:t>0.799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8A0B09F-AFC6-4D23-ADC8-D4134D679982}"/>
              </a:ext>
            </a:extLst>
          </p:cNvPr>
          <p:cNvSpPr txBox="1"/>
          <p:nvPr/>
        </p:nvSpPr>
        <p:spPr>
          <a:xfrm>
            <a:off x="6452572" y="4410000"/>
            <a:ext cx="3738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Accuratezza media PSO = </a:t>
            </a:r>
            <a:r>
              <a:rPr lang="it-IT" dirty="0">
                <a:solidFill>
                  <a:srgbClr val="FF0000"/>
                </a:solidFill>
              </a:rPr>
              <a:t>0.903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Accuratezza media BP = 0.856</a:t>
            </a:r>
          </a:p>
        </p:txBody>
      </p:sp>
    </p:spTree>
    <p:extLst>
      <p:ext uri="{BB962C8B-B14F-4D97-AF65-F5344CB8AC3E}">
        <p14:creationId xmlns:p14="http://schemas.microsoft.com/office/powerpoint/2010/main" val="1430401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E92F0F-51A2-4DA9-B443-5FEAC3E3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734351"/>
          </a:xfrm>
        </p:spPr>
        <p:txBody>
          <a:bodyPr>
            <a:normAutofit/>
          </a:bodyPr>
          <a:lstStyle/>
          <a:p>
            <a:r>
              <a:rPr lang="it-IT" dirty="0"/>
              <a:t>Risultati sul test set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62A3224-B601-4DEC-A528-BF904482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598" y="1298800"/>
            <a:ext cx="6558804" cy="54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05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E92F0F-51A2-4DA9-B443-5FEAC3E3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734351"/>
          </a:xfrm>
        </p:spPr>
        <p:txBody>
          <a:bodyPr>
            <a:normAutofit/>
          </a:bodyPr>
          <a:lstStyle/>
          <a:p>
            <a:r>
              <a:rPr lang="it-IT" dirty="0"/>
              <a:t>Mann-Whitney U test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B5B3C3C7-4BEF-4EE2-AAD5-73E254B07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3169328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</a:rPr>
              <a:t>È un test non parametrico utilizzato per confrontare due campioni indipendenti (non correlati) di cui non si conosce a priori la distribuzione.</a:t>
            </a:r>
          </a:p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</a:rPr>
              <a:t>L’idea di base è quella di assegnare un rango ad ogni valore dei due campioni (dove, maggiore è il valore, maggiore è l’indice di rango) e poi confrontare i ranghi di tutti i valori insieme: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Se si trova (caso 1) un raggruppamento («clustering») dei valori di un campione rispetto all’altro allora c’è differenza statistica tra i due campioni</a:t>
            </a:r>
          </a:p>
          <a:p>
            <a:pPr lvl="1"/>
            <a:r>
              <a:rPr lang="it-IT" dirty="0">
                <a:solidFill>
                  <a:schemeClr val="tx1"/>
                </a:solidFill>
              </a:rPr>
              <a:t>Se, invece (caso 2), i valori appaiono distribuiti casualmente, non c’è alcuna differenza statistica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E7E991C-F6C6-4AD0-97F8-205CFA6B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80" y="5135608"/>
            <a:ext cx="4687924" cy="60235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A303AE1-2C86-4300-BE9C-814BDD374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135608"/>
            <a:ext cx="4764930" cy="60235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0065741-348B-4DE1-99D4-EFFDBC85428C}"/>
              </a:ext>
            </a:extLst>
          </p:cNvPr>
          <p:cNvSpPr txBox="1"/>
          <p:nvPr/>
        </p:nvSpPr>
        <p:spPr>
          <a:xfrm>
            <a:off x="2570940" y="5832231"/>
            <a:ext cx="900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Caso 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F8FA919-2C64-4B44-8D28-969FF1736648}"/>
              </a:ext>
            </a:extLst>
          </p:cNvPr>
          <p:cNvSpPr txBox="1"/>
          <p:nvPr/>
        </p:nvSpPr>
        <p:spPr>
          <a:xfrm>
            <a:off x="8028263" y="5832231"/>
            <a:ext cx="900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Caso 2</a:t>
            </a:r>
          </a:p>
        </p:txBody>
      </p:sp>
    </p:spTree>
    <p:extLst>
      <p:ext uri="{BB962C8B-B14F-4D97-AF65-F5344CB8AC3E}">
        <p14:creationId xmlns:p14="http://schemas.microsoft.com/office/powerpoint/2010/main" val="3511718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E92F0F-51A2-4DA9-B443-5FEAC3E3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734351"/>
          </a:xfrm>
        </p:spPr>
        <p:txBody>
          <a:bodyPr>
            <a:normAutofit/>
          </a:bodyPr>
          <a:lstStyle/>
          <a:p>
            <a:r>
              <a:rPr lang="it-IT" dirty="0"/>
              <a:t>Conclusioni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03B9B41-8F09-4C11-BFDB-89EAD0499758}"/>
              </a:ext>
            </a:extLst>
          </p:cNvPr>
          <p:cNvSpPr txBox="1"/>
          <p:nvPr/>
        </p:nvSpPr>
        <p:spPr>
          <a:xfrm>
            <a:off x="962128" y="1452602"/>
            <a:ext cx="93394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È stato eseguito un </a:t>
            </a:r>
            <a:r>
              <a:rPr lang="it-IT" i="1" dirty="0"/>
              <a:t>Mann-Whitney U test</a:t>
            </a:r>
            <a:r>
              <a:rPr lang="it-IT" dirty="0"/>
              <a:t> per confrontare statisticamente le prestazioni </a:t>
            </a:r>
          </a:p>
          <a:p>
            <a:r>
              <a:rPr lang="it-IT" dirty="0"/>
              <a:t>dei due metodi (livello di significatività </a:t>
            </a:r>
            <a:r>
              <a:rPr lang="el-GR" dirty="0"/>
              <a:t>α</a:t>
            </a:r>
            <a:r>
              <a:rPr lang="it-IT" dirty="0"/>
              <a:t> = 0.1):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Dataset binari: nessuna differenza statistica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Dataset multiclasse: p-valore di </a:t>
            </a:r>
            <a:r>
              <a:rPr lang="it-IT" dirty="0">
                <a:solidFill>
                  <a:srgbClr val="FF0000"/>
                </a:solidFill>
              </a:rPr>
              <a:t>0.08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Totalità dei dataset: p-valore di 0.22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A10395D5-515C-4983-B038-8234C0F82C35}"/>
              </a:ext>
            </a:extLst>
          </p:cNvPr>
          <p:cNvSpPr txBox="1">
            <a:spLocks/>
          </p:cNvSpPr>
          <p:nvPr/>
        </p:nvSpPr>
        <p:spPr>
          <a:xfrm>
            <a:off x="636157" y="3651073"/>
            <a:ext cx="8596668" cy="7343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Prospettive future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67E8AC5-DD88-4C77-B4F8-1632B5E4EAC3}"/>
              </a:ext>
            </a:extLst>
          </p:cNvPr>
          <p:cNvSpPr txBox="1"/>
          <p:nvPr/>
        </p:nvSpPr>
        <p:spPr>
          <a:xfrm>
            <a:off x="711200" y="4471631"/>
            <a:ext cx="1076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risultati sono promettenti, e l’allenamento tramite PSO si è dimostrato essere decisamente superiore al metodo tradizionale nell’ambito di dataset multiclasse, mentre è risultato leggermente migliore (seppur non in modo statisticamente rilevante) se si tiene conto della totalità dei dataset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2B1AAB1-E87B-43F0-B2BF-2C2663DED9A1}"/>
              </a:ext>
            </a:extLst>
          </p:cNvPr>
          <p:cNvSpPr txBox="1"/>
          <p:nvPr/>
        </p:nvSpPr>
        <p:spPr>
          <a:xfrm>
            <a:off x="421298" y="5629423"/>
            <a:ext cx="11124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Sarebbe utile diversificare i test per approfondire la questione della netta differenza di comportamento dei due metodi di fronte ad un numero di classi variabile</a:t>
            </a:r>
          </a:p>
        </p:txBody>
      </p:sp>
    </p:spTree>
    <p:extLst>
      <p:ext uri="{BB962C8B-B14F-4D97-AF65-F5344CB8AC3E}">
        <p14:creationId xmlns:p14="http://schemas.microsoft.com/office/powerpoint/2010/main" val="525272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E92F0F-51A2-4DA9-B443-5FEAC3E3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943" y="3013364"/>
            <a:ext cx="7520113" cy="831272"/>
          </a:xfrm>
        </p:spPr>
        <p:txBody>
          <a:bodyPr>
            <a:normAutofit/>
          </a:bodyPr>
          <a:lstStyle/>
          <a:p>
            <a:r>
              <a:rPr lang="it-IT" sz="4800" dirty="0">
                <a:solidFill>
                  <a:schemeClr val="bg1"/>
                </a:solidFill>
              </a:rPr>
              <a:t>GRAZIE PER L’ ATTENZIONE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830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E92F0F-51A2-4DA9-B443-5FEAC3E3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734351"/>
          </a:xfrm>
        </p:spPr>
        <p:txBody>
          <a:bodyPr>
            <a:normAutofit/>
          </a:bodyPr>
          <a:lstStyle/>
          <a:p>
            <a:r>
              <a:rPr lang="it-IT" dirty="0"/>
              <a:t>Reti Neurali Artificiali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BCA0FBF-D335-4EA1-861D-9FFF400D1600}"/>
              </a:ext>
            </a:extLst>
          </p:cNvPr>
          <p:cNvSpPr txBox="1"/>
          <p:nvPr/>
        </p:nvSpPr>
        <p:spPr>
          <a:xfrm>
            <a:off x="767096" y="2997537"/>
            <a:ext cx="39683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Domini di applicazione: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Classificazione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Ottimizzazione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Data Mining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16E259-0234-4B3C-99FD-860831F39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607" y="1870714"/>
            <a:ext cx="7084380" cy="472173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0D8256-4286-49F5-B281-A696C0EAE935}"/>
              </a:ext>
            </a:extLst>
          </p:cNvPr>
          <p:cNvSpPr txBox="1"/>
          <p:nvPr/>
        </p:nvSpPr>
        <p:spPr>
          <a:xfrm>
            <a:off x="1143002" y="1343951"/>
            <a:ext cx="952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Sistema complesso di neuroni artificiali interconnessi, genera una risposta come conseguenza ad un vettore di input (</a:t>
            </a:r>
            <a:r>
              <a:rPr lang="it-IT" i="1" dirty="0"/>
              <a:t>istanza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10428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E92F0F-51A2-4DA9-B443-5FEAC3E3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734351"/>
          </a:xfrm>
        </p:spPr>
        <p:txBody>
          <a:bodyPr>
            <a:normAutofit/>
          </a:bodyPr>
          <a:lstStyle/>
          <a:p>
            <a:r>
              <a:rPr lang="it-IT" dirty="0"/>
              <a:t>Neurone Artificiale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E05531D-A668-48A6-976B-CDAD5C4BD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405" y="1446398"/>
            <a:ext cx="7662765" cy="499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6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E92F0F-51A2-4DA9-B443-5FEAC3E3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734351"/>
          </a:xfrm>
        </p:spPr>
        <p:txBody>
          <a:bodyPr>
            <a:normAutofit/>
          </a:bodyPr>
          <a:lstStyle/>
          <a:p>
            <a:r>
              <a:rPr lang="it-IT" dirty="0"/>
              <a:t>Neurone artificiale 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F00507D-6CC5-4421-813E-42E606733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94" y="1423177"/>
            <a:ext cx="10121012" cy="518004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1303FF3-437D-4698-BA6A-062B008E67EB}"/>
              </a:ext>
            </a:extLst>
          </p:cNvPr>
          <p:cNvSpPr txBox="1"/>
          <p:nvPr/>
        </p:nvSpPr>
        <p:spPr>
          <a:xfrm>
            <a:off x="3950556" y="3536200"/>
            <a:ext cx="12086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00" dirty="0"/>
              <a:t>Net input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FA3DC3EC-7193-4AA2-84A9-B0EA35949F29}"/>
                  </a:ext>
                </a:extLst>
              </p14:cNvPr>
              <p14:cNvContentPartPr/>
              <p14:nvPr/>
            </p14:nvContentPartPr>
            <p14:xfrm>
              <a:off x="4185859" y="2860147"/>
              <a:ext cx="241560" cy="1951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FA3DC3EC-7193-4AA2-84A9-B0EA35949F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23219" y="2797507"/>
                <a:ext cx="367200" cy="32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uppo 12">
            <a:extLst>
              <a:ext uri="{FF2B5EF4-FFF2-40B4-BE49-F238E27FC236}">
                <a16:creationId xmlns:a16="http://schemas.microsoft.com/office/drawing/2014/main" id="{3CD66D8E-7D65-49AE-B13D-7172F7F31DB1}"/>
              </a:ext>
            </a:extLst>
          </p:cNvPr>
          <p:cNvGrpSpPr/>
          <p:nvPr/>
        </p:nvGrpSpPr>
        <p:grpSpPr>
          <a:xfrm>
            <a:off x="4118539" y="2332027"/>
            <a:ext cx="276840" cy="272160"/>
            <a:chOff x="4118539" y="2332027"/>
            <a:chExt cx="27684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B6FAAAA8-A994-406E-A754-E83524B27B80}"/>
                    </a:ext>
                  </a:extLst>
                </p14:cNvPr>
                <p14:cNvContentPartPr/>
                <p14:nvPr/>
              </p14:nvContentPartPr>
              <p14:xfrm>
                <a:off x="4118539" y="2371987"/>
                <a:ext cx="158760" cy="232200"/>
              </p14:xfrm>
            </p:contentPart>
          </mc:Choice>
          <mc:Fallback xmlns=""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B6FAAAA8-A994-406E-A754-E83524B27B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55539" y="2309347"/>
                  <a:ext cx="2844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E993CCB1-1EB0-49CE-B2A2-440EE925DC6A}"/>
                    </a:ext>
                  </a:extLst>
                </p14:cNvPr>
                <p14:cNvContentPartPr/>
                <p14:nvPr/>
              </p14:nvContentPartPr>
              <p14:xfrm>
                <a:off x="4336699" y="2332027"/>
                <a:ext cx="58680" cy="36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E993CCB1-1EB0-49CE-B2A2-440EE925DC6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74059" y="2269027"/>
                  <a:ext cx="18432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7B0BAD30-D1FB-4877-BD8F-81590EE6E8B3}"/>
                  </a:ext>
                </a:extLst>
              </p14:cNvPr>
              <p14:cNvContentPartPr/>
              <p14:nvPr/>
            </p14:nvContentPartPr>
            <p14:xfrm>
              <a:off x="4709299" y="2582587"/>
              <a:ext cx="30600" cy="6840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7B0BAD30-D1FB-4877-BD8F-81590EE6E8B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46659" y="2519587"/>
                <a:ext cx="156240" cy="19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po 17">
            <a:extLst>
              <a:ext uri="{FF2B5EF4-FFF2-40B4-BE49-F238E27FC236}">
                <a16:creationId xmlns:a16="http://schemas.microsoft.com/office/drawing/2014/main" id="{66A733DF-D97E-4FA0-9B71-1AF7DCBE950B}"/>
              </a:ext>
            </a:extLst>
          </p:cNvPr>
          <p:cNvGrpSpPr/>
          <p:nvPr/>
        </p:nvGrpSpPr>
        <p:grpSpPr>
          <a:xfrm>
            <a:off x="2003899" y="6529987"/>
            <a:ext cx="185760" cy="131040"/>
            <a:chOff x="2003899" y="6529987"/>
            <a:chExt cx="18576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13EE7F0C-E29A-4AFB-A767-F778E97D63B6}"/>
                    </a:ext>
                  </a:extLst>
                </p14:cNvPr>
                <p14:cNvContentPartPr/>
                <p14:nvPr/>
              </p14:nvContentPartPr>
              <p14:xfrm>
                <a:off x="2056099" y="6585067"/>
                <a:ext cx="24480" cy="36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13EE7F0C-E29A-4AFB-A767-F778E97D63B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93099" y="6522067"/>
                  <a:ext cx="150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39593920-CAC2-449E-9957-432E54137F1D}"/>
                    </a:ext>
                  </a:extLst>
                </p14:cNvPr>
                <p14:cNvContentPartPr/>
                <p14:nvPr/>
              </p14:nvContentPartPr>
              <p14:xfrm>
                <a:off x="2003899" y="6529987"/>
                <a:ext cx="185760" cy="13104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39593920-CAC2-449E-9957-432E54137F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41259" y="6466987"/>
                  <a:ext cx="311400" cy="25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E3C258EC-83DA-43BD-B812-078706908C68}"/>
                  </a:ext>
                </a:extLst>
              </p14:cNvPr>
              <p14:cNvContentPartPr/>
              <p14:nvPr/>
            </p14:nvContentPartPr>
            <p14:xfrm>
              <a:off x="1652179" y="6098347"/>
              <a:ext cx="36720" cy="16812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E3C258EC-83DA-43BD-B812-078706908C6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89539" y="6035707"/>
                <a:ext cx="1623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B2D924AC-198B-46A9-ABDE-B924C738AED2}"/>
                  </a:ext>
                </a:extLst>
              </p14:cNvPr>
              <p14:cNvContentPartPr/>
              <p14:nvPr/>
            </p14:nvContentPartPr>
            <p14:xfrm>
              <a:off x="1992739" y="4538107"/>
              <a:ext cx="62280" cy="4248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B2D924AC-198B-46A9-ABDE-B924C738AED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30099" y="4475107"/>
                <a:ext cx="18792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67BCE7C4-EC6A-4FA1-9FDF-F6C66E65FEAC}"/>
                  </a:ext>
                </a:extLst>
              </p14:cNvPr>
              <p14:cNvContentPartPr/>
              <p14:nvPr/>
            </p14:nvContentPartPr>
            <p14:xfrm>
              <a:off x="1643899" y="4193947"/>
              <a:ext cx="31680" cy="4140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67BCE7C4-EC6A-4FA1-9FDF-F6C66E65FEA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81259" y="4131307"/>
                <a:ext cx="1573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BECB9EB0-FD02-4762-A05F-14B68FB0DBE3}"/>
                  </a:ext>
                </a:extLst>
              </p14:cNvPr>
              <p14:cNvContentPartPr/>
              <p14:nvPr/>
            </p14:nvContentPartPr>
            <p14:xfrm>
              <a:off x="1987699" y="3544507"/>
              <a:ext cx="5760" cy="291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BECB9EB0-FD02-4762-A05F-14B68FB0DBE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924699" y="3481507"/>
                <a:ext cx="1314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93D6FE5E-EBCB-4F96-9D26-F4B0384F98CC}"/>
                  </a:ext>
                </a:extLst>
              </p14:cNvPr>
              <p14:cNvContentPartPr/>
              <p14:nvPr/>
            </p14:nvContentPartPr>
            <p14:xfrm>
              <a:off x="1635259" y="3118987"/>
              <a:ext cx="54000" cy="9036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93D6FE5E-EBCB-4F96-9D26-F4B0384F98C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72619" y="3055987"/>
                <a:ext cx="179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C4D589EF-A938-415C-8792-372CCB5658DF}"/>
                  </a:ext>
                </a:extLst>
              </p14:cNvPr>
              <p14:cNvContentPartPr/>
              <p14:nvPr/>
            </p14:nvContentPartPr>
            <p14:xfrm>
              <a:off x="1643899" y="2180827"/>
              <a:ext cx="21600" cy="6228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C4D589EF-A938-415C-8792-372CCB5658D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581259" y="2117827"/>
                <a:ext cx="1472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85C216F7-24DC-4FE8-BE3B-A57E0701183D}"/>
                  </a:ext>
                </a:extLst>
              </p14:cNvPr>
              <p14:cNvContentPartPr/>
              <p14:nvPr/>
            </p14:nvContentPartPr>
            <p14:xfrm>
              <a:off x="1954219" y="2533267"/>
              <a:ext cx="360" cy="6732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85C216F7-24DC-4FE8-BE3B-A57E0701183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91579" y="2470267"/>
                <a:ext cx="1260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7F86584C-FA48-46D2-990C-4F579B54719A}"/>
                  </a:ext>
                </a:extLst>
              </p14:cNvPr>
              <p14:cNvContentPartPr/>
              <p14:nvPr/>
            </p14:nvContentPartPr>
            <p14:xfrm>
              <a:off x="9949819" y="4549627"/>
              <a:ext cx="41400" cy="2232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7F86584C-FA48-46D2-990C-4F579B54719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87179" y="4486987"/>
                <a:ext cx="16704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069A13AF-F48E-4273-9197-37EA81CA54BB}"/>
                  </a:ext>
                </a:extLst>
              </p14:cNvPr>
              <p14:cNvContentPartPr/>
              <p14:nvPr/>
            </p14:nvContentPartPr>
            <p14:xfrm>
              <a:off x="9529699" y="4202587"/>
              <a:ext cx="94320" cy="6156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069A13AF-F48E-4273-9197-37EA81CA54B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466699" y="4139947"/>
                <a:ext cx="219960" cy="18720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5E46410-2779-41DD-9FF5-1807A1EF62D0}"/>
              </a:ext>
            </a:extLst>
          </p:cNvPr>
          <p:cNvSpPr txBox="1"/>
          <p:nvPr/>
        </p:nvSpPr>
        <p:spPr>
          <a:xfrm>
            <a:off x="4185859" y="2243107"/>
            <a:ext cx="24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D25DEA6-0F02-4348-ACFB-66CF2C6B3C7F}"/>
              </a:ext>
            </a:extLst>
          </p:cNvPr>
          <p:cNvSpPr txBox="1"/>
          <p:nvPr/>
        </p:nvSpPr>
        <p:spPr>
          <a:xfrm>
            <a:off x="4149911" y="2749655"/>
            <a:ext cx="4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-b</a:t>
            </a:r>
          </a:p>
        </p:txBody>
      </p:sp>
    </p:spTree>
    <p:extLst>
      <p:ext uri="{BB962C8B-B14F-4D97-AF65-F5344CB8AC3E}">
        <p14:creationId xmlns:p14="http://schemas.microsoft.com/office/powerpoint/2010/main" val="3487298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463F7111-D278-461A-BB70-2F21AC5AE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353" y="778736"/>
            <a:ext cx="6865455" cy="5075382"/>
          </a:xfrm>
          <a:prstGeom prst="rect">
            <a:avLst/>
          </a:prstGeom>
        </p:spPr>
      </p:pic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E8E4D598-BC48-4A21-85C8-FB894177F6CC}"/>
              </a:ext>
            </a:extLst>
          </p:cNvPr>
          <p:cNvCxnSpPr>
            <a:cxnSpLocks/>
          </p:cNvCxnSpPr>
          <p:nvPr/>
        </p:nvCxnSpPr>
        <p:spPr>
          <a:xfrm>
            <a:off x="3885125" y="2427310"/>
            <a:ext cx="1300294" cy="116663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1AC6C35-F63F-4773-9262-DD0BEADE7A3A}"/>
              </a:ext>
            </a:extLst>
          </p:cNvPr>
          <p:cNvCxnSpPr>
            <a:cxnSpLocks/>
          </p:cNvCxnSpPr>
          <p:nvPr/>
        </p:nvCxnSpPr>
        <p:spPr>
          <a:xfrm>
            <a:off x="3885125" y="3618918"/>
            <a:ext cx="130029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16EDEC5D-FB6F-47B8-BDB4-A8C86CFEC225}"/>
              </a:ext>
            </a:extLst>
          </p:cNvPr>
          <p:cNvCxnSpPr>
            <a:cxnSpLocks/>
          </p:cNvCxnSpPr>
          <p:nvPr/>
        </p:nvCxnSpPr>
        <p:spPr>
          <a:xfrm flipV="1">
            <a:off x="3885125" y="3643890"/>
            <a:ext cx="1300294" cy="13495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9F62447E-23B9-4094-989A-2CA6D22FF1EA}"/>
              </a:ext>
            </a:extLst>
          </p:cNvPr>
          <p:cNvCxnSpPr>
            <a:cxnSpLocks/>
          </p:cNvCxnSpPr>
          <p:nvPr/>
        </p:nvCxnSpPr>
        <p:spPr>
          <a:xfrm>
            <a:off x="3885125" y="2438795"/>
            <a:ext cx="1300294" cy="248773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FB1E81DA-D893-4E53-B826-540151A63B0D}"/>
              </a:ext>
            </a:extLst>
          </p:cNvPr>
          <p:cNvCxnSpPr>
            <a:cxnSpLocks/>
          </p:cNvCxnSpPr>
          <p:nvPr/>
        </p:nvCxnSpPr>
        <p:spPr>
          <a:xfrm>
            <a:off x="3885125" y="3618918"/>
            <a:ext cx="1300294" cy="13745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65">
            <a:extLst>
              <a:ext uri="{FF2B5EF4-FFF2-40B4-BE49-F238E27FC236}">
                <a16:creationId xmlns:a16="http://schemas.microsoft.com/office/drawing/2014/main" id="{7DE3A4E7-3DD3-4828-9D93-A53951C59651}"/>
              </a:ext>
            </a:extLst>
          </p:cNvPr>
          <p:cNvCxnSpPr>
            <a:cxnSpLocks/>
          </p:cNvCxnSpPr>
          <p:nvPr/>
        </p:nvCxnSpPr>
        <p:spPr>
          <a:xfrm>
            <a:off x="3885125" y="4993450"/>
            <a:ext cx="1300294" cy="249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AB42C0B1-2B0A-4644-A90A-99FA097B5F73}"/>
              </a:ext>
            </a:extLst>
          </p:cNvPr>
          <p:cNvCxnSpPr>
            <a:cxnSpLocks/>
          </p:cNvCxnSpPr>
          <p:nvPr/>
        </p:nvCxnSpPr>
        <p:spPr>
          <a:xfrm flipV="1">
            <a:off x="6040375" y="4495517"/>
            <a:ext cx="1510738" cy="5104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85">
            <a:extLst>
              <a:ext uri="{FF2B5EF4-FFF2-40B4-BE49-F238E27FC236}">
                <a16:creationId xmlns:a16="http://schemas.microsoft.com/office/drawing/2014/main" id="{B4788A10-8511-4C0F-A5D6-2DDAEC1476E8}"/>
              </a:ext>
            </a:extLst>
          </p:cNvPr>
          <p:cNvCxnSpPr>
            <a:cxnSpLocks/>
          </p:cNvCxnSpPr>
          <p:nvPr/>
        </p:nvCxnSpPr>
        <p:spPr>
          <a:xfrm flipV="1">
            <a:off x="6040375" y="3080321"/>
            <a:ext cx="1510738" cy="19256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2 88">
            <a:extLst>
              <a:ext uri="{FF2B5EF4-FFF2-40B4-BE49-F238E27FC236}">
                <a16:creationId xmlns:a16="http://schemas.microsoft.com/office/drawing/2014/main" id="{7620D621-46A1-4457-80B6-E4385723A322}"/>
              </a:ext>
            </a:extLst>
          </p:cNvPr>
          <p:cNvCxnSpPr>
            <a:cxnSpLocks/>
          </p:cNvCxnSpPr>
          <p:nvPr/>
        </p:nvCxnSpPr>
        <p:spPr>
          <a:xfrm flipV="1">
            <a:off x="6040374" y="3034719"/>
            <a:ext cx="1510739" cy="630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AC27EFBC-3E6F-414F-9185-345795F04CDD}"/>
              </a:ext>
            </a:extLst>
          </p:cNvPr>
          <p:cNvCxnSpPr>
            <a:cxnSpLocks/>
          </p:cNvCxnSpPr>
          <p:nvPr/>
        </p:nvCxnSpPr>
        <p:spPr>
          <a:xfrm>
            <a:off x="6040374" y="3664863"/>
            <a:ext cx="1510739" cy="812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>
            <a:extLst>
              <a:ext uri="{FF2B5EF4-FFF2-40B4-BE49-F238E27FC236}">
                <a16:creationId xmlns:a16="http://schemas.microsoft.com/office/drawing/2014/main" id="{BFCEBD51-EE4B-4FFF-98BF-0BDA3BC3D422}"/>
              </a:ext>
            </a:extLst>
          </p:cNvPr>
          <p:cNvCxnSpPr>
            <a:cxnSpLocks/>
          </p:cNvCxnSpPr>
          <p:nvPr/>
        </p:nvCxnSpPr>
        <p:spPr>
          <a:xfrm>
            <a:off x="6040373" y="2338999"/>
            <a:ext cx="1510740" cy="67162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A0CD695E-3411-4F81-A4B6-1F05FD0C4144}"/>
              </a:ext>
            </a:extLst>
          </p:cNvPr>
          <p:cNvCxnSpPr>
            <a:cxnSpLocks/>
          </p:cNvCxnSpPr>
          <p:nvPr/>
        </p:nvCxnSpPr>
        <p:spPr>
          <a:xfrm>
            <a:off x="6040372" y="2338999"/>
            <a:ext cx="1510741" cy="208636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sellaDiTesto 102">
            <a:extLst>
              <a:ext uri="{FF2B5EF4-FFF2-40B4-BE49-F238E27FC236}">
                <a16:creationId xmlns:a16="http://schemas.microsoft.com/office/drawing/2014/main" id="{48ECCDE7-F706-4E39-814A-A86BC259A526}"/>
              </a:ext>
            </a:extLst>
          </p:cNvPr>
          <p:cNvSpPr txBox="1"/>
          <p:nvPr/>
        </p:nvSpPr>
        <p:spPr>
          <a:xfrm>
            <a:off x="3311708" y="2138944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4" name="CasellaDiTesto 103">
            <a:extLst>
              <a:ext uri="{FF2B5EF4-FFF2-40B4-BE49-F238E27FC236}">
                <a16:creationId xmlns:a16="http://schemas.microsoft.com/office/drawing/2014/main" id="{A9D44BB6-2CAE-4C47-A3E8-3A506A8EA199}"/>
              </a:ext>
            </a:extLst>
          </p:cNvPr>
          <p:cNvSpPr txBox="1"/>
          <p:nvPr/>
        </p:nvSpPr>
        <p:spPr>
          <a:xfrm>
            <a:off x="5480526" y="2138944"/>
            <a:ext cx="3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6" name="Parentesi graffa aperta 105">
            <a:extLst>
              <a:ext uri="{FF2B5EF4-FFF2-40B4-BE49-F238E27FC236}">
                <a16:creationId xmlns:a16="http://schemas.microsoft.com/office/drawing/2014/main" id="{5B5AED29-E9E9-470E-9A9A-F2EA69C38B90}"/>
              </a:ext>
            </a:extLst>
          </p:cNvPr>
          <p:cNvSpPr/>
          <p:nvPr/>
        </p:nvSpPr>
        <p:spPr>
          <a:xfrm>
            <a:off x="2612958" y="3682664"/>
            <a:ext cx="305966" cy="142447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EF3176C4-BCAB-4809-9366-127A56B86616}"/>
              </a:ext>
            </a:extLst>
          </p:cNvPr>
          <p:cNvSpPr txBox="1"/>
          <p:nvPr/>
        </p:nvSpPr>
        <p:spPr>
          <a:xfrm>
            <a:off x="1884261" y="4210234"/>
            <a:ext cx="72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Input</a:t>
            </a:r>
          </a:p>
        </p:txBody>
      </p:sp>
      <p:sp>
        <p:nvSpPr>
          <p:cNvPr id="108" name="Parentesi graffa aperta 107">
            <a:extLst>
              <a:ext uri="{FF2B5EF4-FFF2-40B4-BE49-F238E27FC236}">
                <a16:creationId xmlns:a16="http://schemas.microsoft.com/office/drawing/2014/main" id="{E407D42F-E422-4E63-9AB4-5DDAD1B7E6F2}"/>
              </a:ext>
            </a:extLst>
          </p:cNvPr>
          <p:cNvSpPr/>
          <p:nvPr/>
        </p:nvSpPr>
        <p:spPr>
          <a:xfrm rot="16200000">
            <a:off x="5437813" y="5129201"/>
            <a:ext cx="350165" cy="854953"/>
          </a:xfrm>
          <a:prstGeom prst="leftBrace">
            <a:avLst>
              <a:gd name="adj1" fmla="val 8333"/>
              <a:gd name="adj2" fmla="val 50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109" name="CasellaDiTesto 108">
            <a:extLst>
              <a:ext uri="{FF2B5EF4-FFF2-40B4-BE49-F238E27FC236}">
                <a16:creationId xmlns:a16="http://schemas.microsoft.com/office/drawing/2014/main" id="{039FC9FF-3DFC-4546-884E-787BA4F096D8}"/>
              </a:ext>
            </a:extLst>
          </p:cNvPr>
          <p:cNvSpPr txBox="1"/>
          <p:nvPr/>
        </p:nvSpPr>
        <p:spPr>
          <a:xfrm>
            <a:off x="5138917" y="5725601"/>
            <a:ext cx="94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Hidden</a:t>
            </a:r>
          </a:p>
        </p:txBody>
      </p:sp>
      <p:cxnSp>
        <p:nvCxnSpPr>
          <p:cNvPr id="110" name="Connettore 2 109">
            <a:extLst>
              <a:ext uri="{FF2B5EF4-FFF2-40B4-BE49-F238E27FC236}">
                <a16:creationId xmlns:a16="http://schemas.microsoft.com/office/drawing/2014/main" id="{4BD760AE-97A0-4DE6-B17C-1A29EE9BB9DA}"/>
              </a:ext>
            </a:extLst>
          </p:cNvPr>
          <p:cNvCxnSpPr>
            <a:cxnSpLocks/>
          </p:cNvCxnSpPr>
          <p:nvPr/>
        </p:nvCxnSpPr>
        <p:spPr>
          <a:xfrm>
            <a:off x="8378686" y="3010628"/>
            <a:ext cx="4577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ttore 2 111">
            <a:extLst>
              <a:ext uri="{FF2B5EF4-FFF2-40B4-BE49-F238E27FC236}">
                <a16:creationId xmlns:a16="http://schemas.microsoft.com/office/drawing/2014/main" id="{1FC2FC9D-1396-4542-A735-F418B2F00E39}"/>
              </a:ext>
            </a:extLst>
          </p:cNvPr>
          <p:cNvCxnSpPr>
            <a:cxnSpLocks/>
          </p:cNvCxnSpPr>
          <p:nvPr/>
        </p:nvCxnSpPr>
        <p:spPr>
          <a:xfrm>
            <a:off x="8379499" y="4486523"/>
            <a:ext cx="4577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Parentesi graffa aperta 112">
            <a:extLst>
              <a:ext uri="{FF2B5EF4-FFF2-40B4-BE49-F238E27FC236}">
                <a16:creationId xmlns:a16="http://schemas.microsoft.com/office/drawing/2014/main" id="{2B76D9A1-42B4-4D02-85EC-F753854E5CAD}"/>
              </a:ext>
            </a:extLst>
          </p:cNvPr>
          <p:cNvSpPr/>
          <p:nvPr/>
        </p:nvSpPr>
        <p:spPr>
          <a:xfrm rot="10800000">
            <a:off x="9035965" y="3010628"/>
            <a:ext cx="335823" cy="14607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CasellaDiTesto 113">
            <a:extLst>
              <a:ext uri="{FF2B5EF4-FFF2-40B4-BE49-F238E27FC236}">
                <a16:creationId xmlns:a16="http://schemas.microsoft.com/office/drawing/2014/main" id="{E2E5D970-E82D-4D49-B1E9-02D4344BBB25}"/>
              </a:ext>
            </a:extLst>
          </p:cNvPr>
          <p:cNvSpPr txBox="1"/>
          <p:nvPr/>
        </p:nvSpPr>
        <p:spPr>
          <a:xfrm>
            <a:off x="9371788" y="3556361"/>
            <a:ext cx="92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Output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E92F0F-51A2-4DA9-B443-5FEAC3E3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734351"/>
          </a:xfrm>
        </p:spPr>
        <p:txBody>
          <a:bodyPr>
            <a:normAutofit/>
          </a:bodyPr>
          <a:lstStyle/>
          <a:p>
            <a:r>
              <a:rPr lang="it-IT" dirty="0"/>
              <a:t>Multi Layer Perceptron</a:t>
            </a:r>
          </a:p>
        </p:txBody>
      </p:sp>
    </p:spTree>
    <p:extLst>
      <p:ext uri="{BB962C8B-B14F-4D97-AF65-F5344CB8AC3E}">
        <p14:creationId xmlns:p14="http://schemas.microsoft.com/office/powerpoint/2010/main" val="193526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9270E39-E83B-4D28-8425-521EE9F43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728" y="1301954"/>
            <a:ext cx="7226424" cy="55420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9E92F0F-51A2-4DA9-B443-5FEAC3E3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734351"/>
          </a:xfrm>
        </p:spPr>
        <p:txBody>
          <a:bodyPr>
            <a:normAutofit/>
          </a:bodyPr>
          <a:lstStyle/>
          <a:p>
            <a:r>
              <a:rPr lang="it-IT" dirty="0"/>
              <a:t>Allenamento tramite BackPropagation 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18809D9-031F-47FE-8AF0-29FC9B3AC1DA}"/>
              </a:ext>
            </a:extLst>
          </p:cNvPr>
          <p:cNvSpPr txBox="1"/>
          <p:nvPr/>
        </p:nvSpPr>
        <p:spPr>
          <a:xfrm>
            <a:off x="1524000" y="2194925"/>
            <a:ext cx="316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Fase 1: Forward Propagation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D9F0E18-1A8E-409B-9A8E-CEAA8AA2CEAB}"/>
              </a:ext>
            </a:extLst>
          </p:cNvPr>
          <p:cNvSpPr txBox="1"/>
          <p:nvPr/>
        </p:nvSpPr>
        <p:spPr>
          <a:xfrm>
            <a:off x="6234845" y="2194925"/>
            <a:ext cx="3293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Fase 2: Backward Propagation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259F47F-33E3-4EF8-9533-C07E57EB5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89" y="2564257"/>
            <a:ext cx="4876810" cy="2619761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7135E02-B4D0-42F6-8B7D-43511B21B8FB}"/>
              </a:ext>
            </a:extLst>
          </p:cNvPr>
          <p:cNvCxnSpPr>
            <a:cxnSpLocks/>
          </p:cNvCxnSpPr>
          <p:nvPr/>
        </p:nvCxnSpPr>
        <p:spPr>
          <a:xfrm>
            <a:off x="4688504" y="2379591"/>
            <a:ext cx="149923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EB9A323-2584-46AD-9C73-B5A36231DC37}"/>
              </a:ext>
            </a:extLst>
          </p:cNvPr>
          <p:cNvSpPr txBox="1"/>
          <p:nvPr/>
        </p:nvSpPr>
        <p:spPr>
          <a:xfrm>
            <a:off x="6493079" y="1476462"/>
            <a:ext cx="95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74519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E92F0F-51A2-4DA9-B443-5FEAC3E3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734351"/>
          </a:xfrm>
        </p:spPr>
        <p:txBody>
          <a:bodyPr>
            <a:normAutofit/>
          </a:bodyPr>
          <a:lstStyle/>
          <a:p>
            <a:r>
              <a:rPr lang="it-IT" dirty="0"/>
              <a:t>Research Question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AB17E18-BA48-45B3-ABDA-EA43A6E7FF24}"/>
              </a:ext>
            </a:extLst>
          </p:cNvPr>
          <p:cNvSpPr txBox="1"/>
          <p:nvPr/>
        </p:nvSpPr>
        <p:spPr>
          <a:xfrm>
            <a:off x="3256326" y="2755951"/>
            <a:ext cx="56793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È possibile apprendere i pesi ed i bias di una Rete Neurale con un approccio differente rispetto alla BackPropogation?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3808345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E92F0F-51A2-4DA9-B443-5FEAC3E3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734351"/>
          </a:xfrm>
        </p:spPr>
        <p:txBody>
          <a:bodyPr>
            <a:normAutofit/>
          </a:bodyPr>
          <a:lstStyle/>
          <a:p>
            <a:r>
              <a:rPr lang="it-IT" dirty="0"/>
              <a:t>Swarm Intelligence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13141B6-4351-4665-8EAD-3B19DF072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98" y="4354239"/>
            <a:ext cx="3244083" cy="2162722"/>
          </a:xfrm>
          <a:prstGeom prst="rect">
            <a:avLst/>
          </a:prstGeom>
        </p:spPr>
      </p:pic>
      <p:pic>
        <p:nvPicPr>
          <p:cNvPr id="6" name="Immagine 5" descr="Immagine che contiene oggetto da esterni, favo, parecchi&#10;&#10;Descrizione generata automaticamente">
            <a:extLst>
              <a:ext uri="{FF2B5EF4-FFF2-40B4-BE49-F238E27FC236}">
                <a16:creationId xmlns:a16="http://schemas.microsoft.com/office/drawing/2014/main" id="{FCA44FC9-4AA0-4E7A-8015-30CDEA07E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173" y="4242642"/>
            <a:ext cx="4043234" cy="2274319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0A2E17D-AAFA-43A7-8411-130BCC6E7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768" y="404326"/>
            <a:ext cx="3639417" cy="629505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12A9220-5F7D-45AF-B7FA-335614F63705}"/>
              </a:ext>
            </a:extLst>
          </p:cNvPr>
          <p:cNvSpPr txBox="1"/>
          <p:nvPr/>
        </p:nvSpPr>
        <p:spPr>
          <a:xfrm>
            <a:off x="943734" y="1633039"/>
            <a:ext cx="7182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 il termine </a:t>
            </a:r>
            <a:r>
              <a:rPr lang="it-IT" i="1" dirty="0"/>
              <a:t>Swarm Intelligence </a:t>
            </a:r>
            <a:r>
              <a:rPr lang="it-IT" dirty="0"/>
              <a:t>ci si riferisce ad una famiglia di algoritmi che imitano i comportamenti sociali dei gruppi di animali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A244096-DE88-4ACF-BBB1-5D6E50F7A333}"/>
              </a:ext>
            </a:extLst>
          </p:cNvPr>
          <p:cNvSpPr txBox="1"/>
          <p:nvPr/>
        </p:nvSpPr>
        <p:spPr>
          <a:xfrm>
            <a:off x="764440" y="2568459"/>
            <a:ext cx="4980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 distinguono due tipologie di interazione: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Diretta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Indiretta</a:t>
            </a:r>
          </a:p>
        </p:txBody>
      </p:sp>
    </p:spTree>
    <p:extLst>
      <p:ext uri="{BB962C8B-B14F-4D97-AF65-F5344CB8AC3E}">
        <p14:creationId xmlns:p14="http://schemas.microsoft.com/office/powerpoint/2010/main" val="2088352744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Bl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2042</TotalTime>
  <Words>943</Words>
  <Application>Microsoft Office PowerPoint</Application>
  <PresentationFormat>Widescreen</PresentationFormat>
  <Paragraphs>142</Paragraphs>
  <Slides>26</Slides>
  <Notes>0</Notes>
  <HiddenSlides>8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Segoe UI</vt:lpstr>
      <vt:lpstr>Trebuchet MS</vt:lpstr>
      <vt:lpstr>Wingdings 3</vt:lpstr>
      <vt:lpstr>Sfaccettatura</vt:lpstr>
      <vt:lpstr>Apprendimento di Reti Neurali tramite la Particle Swarm Optimization</vt:lpstr>
      <vt:lpstr>Machine Learning</vt:lpstr>
      <vt:lpstr>Reti Neurali Artificiali</vt:lpstr>
      <vt:lpstr>Neurone Artificiale</vt:lpstr>
      <vt:lpstr>Neurone artificiale </vt:lpstr>
      <vt:lpstr>Multi Layer Perceptron</vt:lpstr>
      <vt:lpstr>Allenamento tramite BackPropagation </vt:lpstr>
      <vt:lpstr>Research Question</vt:lpstr>
      <vt:lpstr>Swarm Intelligence</vt:lpstr>
      <vt:lpstr>Particle Swarm Optimization (PSO)</vt:lpstr>
      <vt:lpstr>Diagramma PSO</vt:lpstr>
      <vt:lpstr>Basic PSO</vt:lpstr>
      <vt:lpstr>Basic PSO</vt:lpstr>
      <vt:lpstr>Esempi di evoluzione</vt:lpstr>
      <vt:lpstr>Esempio di evoluzione</vt:lpstr>
      <vt:lpstr>Velocity clamping</vt:lpstr>
      <vt:lpstr>Allenamento di Reti Neurali tramite PSO</vt:lpstr>
      <vt:lpstr>Funzione di fitness</vt:lpstr>
      <vt:lpstr>Datasets e Preprocessing</vt:lpstr>
      <vt:lpstr>Parametri utilizzati</vt:lpstr>
      <vt:lpstr>Diagramma Esperimento</vt:lpstr>
      <vt:lpstr>Risultati sui test set</vt:lpstr>
      <vt:lpstr>Risultati sul test set</vt:lpstr>
      <vt:lpstr>Mann-Whitney U test</vt:lpstr>
      <vt:lpstr>Conclusioni</vt:lpstr>
      <vt:lpstr>GRAZIE PER L’ 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Apprendimento di Reti Neurali tramite la Particle Swarm Optimization</dc:title>
  <dc:creator>DANIELE PETRILLO</dc:creator>
  <cp:lastModifiedBy>DANIELE PETRILLO</cp:lastModifiedBy>
  <cp:revision>46</cp:revision>
  <dcterms:created xsi:type="dcterms:W3CDTF">2021-12-09T07:12:15Z</dcterms:created>
  <dcterms:modified xsi:type="dcterms:W3CDTF">2021-12-21T10:38:32Z</dcterms:modified>
</cp:coreProperties>
</file>